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7" r:id="rId3"/>
    <p:sldId id="258" r:id="rId4"/>
    <p:sldId id="259" r:id="rId5"/>
    <p:sldId id="320" r:id="rId6"/>
    <p:sldId id="346" r:id="rId7"/>
    <p:sldId id="333" r:id="rId8"/>
    <p:sldId id="347" r:id="rId9"/>
    <p:sldId id="348" r:id="rId10"/>
    <p:sldId id="349" r:id="rId11"/>
    <p:sldId id="338" r:id="rId12"/>
    <p:sldId id="263" r:id="rId13"/>
    <p:sldId id="350" r:id="rId14"/>
    <p:sldId id="264" r:id="rId15"/>
    <p:sldId id="352" r:id="rId16"/>
    <p:sldId id="351" r:id="rId17"/>
    <p:sldId id="340" r:id="rId18"/>
    <p:sldId id="321" r:id="rId19"/>
    <p:sldId id="266" r:id="rId20"/>
    <p:sldId id="322" r:id="rId22"/>
    <p:sldId id="267" r:id="rId23"/>
    <p:sldId id="268" r:id="rId24"/>
    <p:sldId id="270" r:id="rId25"/>
    <p:sldId id="271" r:id="rId26"/>
    <p:sldId id="272" r:id="rId27"/>
    <p:sldId id="273" r:id="rId28"/>
    <p:sldId id="274" r:id="rId29"/>
    <p:sldId id="275" r:id="rId30"/>
    <p:sldId id="276" r:id="rId31"/>
    <p:sldId id="277" r:id="rId32"/>
    <p:sldId id="278" r:id="rId33"/>
    <p:sldId id="331" r:id="rId34"/>
    <p:sldId id="332" r:id="rId35"/>
    <p:sldId id="323" r:id="rId36"/>
    <p:sldId id="279" r:id="rId37"/>
    <p:sldId id="280" r:id="rId38"/>
    <p:sldId id="281" r:id="rId39"/>
    <p:sldId id="282" r:id="rId40"/>
    <p:sldId id="283" r:id="rId41"/>
    <p:sldId id="284" r:id="rId42"/>
    <p:sldId id="285" r:id="rId43"/>
    <p:sldId id="287" r:id="rId44"/>
    <p:sldId id="288" r:id="rId45"/>
    <p:sldId id="289" r:id="rId46"/>
    <p:sldId id="329"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6" r:id="rId61"/>
    <p:sldId id="307" r:id="rId62"/>
    <p:sldId id="308" r:id="rId63"/>
    <p:sldId id="309" r:id="rId64"/>
    <p:sldId id="310" r:id="rId65"/>
    <p:sldId id="311" r:id="rId66"/>
    <p:sldId id="312" r:id="rId67"/>
    <p:sldId id="313" r:id="rId68"/>
    <p:sldId id="314" r:id="rId69"/>
    <p:sldId id="315" r:id="rId70"/>
    <p:sldId id="316" r:id="rId71"/>
    <p:sldId id="341" r:id="rId72"/>
    <p:sldId id="342" r:id="rId73"/>
    <p:sldId id="343" r:id="rId74"/>
    <p:sldId id="324" r:id="rId75"/>
    <p:sldId id="345" r:id="rId76"/>
    <p:sldId id="325" r:id="rId77"/>
    <p:sldId id="326" r:id="rId78"/>
    <p:sldId id="344" r:id="rId79"/>
    <p:sldId id="327" r:id="rId80"/>
    <p:sldId id="328" r:id="rId81"/>
    <p:sldId id="318" r:id="rId82"/>
  </p:sldIdLst>
  <p:sldSz cx="12192000" cy="6858000"/>
  <p:notesSz cx="6858000" cy="9144000"/>
  <p:custDataLst>
    <p:tags r:id="rId8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31" autoAdjust="0"/>
    <p:restoredTop sz="94660"/>
  </p:normalViewPr>
  <p:slideViewPr>
    <p:cSldViewPr snapToGrid="0" showGuides="1">
      <p:cViewPr varScale="1">
        <p:scale>
          <a:sx n="64" d="100"/>
          <a:sy n="64" d="100"/>
        </p:scale>
        <p:origin x="855"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6" Type="http://schemas.openxmlformats.org/officeDocument/2006/relationships/tags" Target="tags/tag1.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6.wmf"/><Relationship Id="rId7" Type="http://schemas.openxmlformats.org/officeDocument/2006/relationships/image" Target="../media/image53.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 Id="rId3" Type="http://schemas.openxmlformats.org/officeDocument/2006/relationships/image" Target="../media/image49.wmf"/><Relationship Id="rId2" Type="http://schemas.openxmlformats.org/officeDocument/2006/relationships/image" Target="../media/image48.wmf"/><Relationship Id="rId10" Type="http://schemas.openxmlformats.org/officeDocument/2006/relationships/image" Target="../media/image61.png"/><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9EA18-3736-470A-869B-F3056A78A19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18468-16F7-4A62-8D43-A612D8AE0AB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Certify</a:t>
            </a:r>
            <a:r>
              <a:rPr lang="zh-CN" altLang="en-US" dirty="0"/>
              <a:t>的过程叫做</a:t>
            </a:r>
            <a:r>
              <a:rPr lang="en-US" altLang="zh-CN" dirty="0"/>
              <a:t>certification,</a:t>
            </a:r>
            <a:r>
              <a:rPr lang="zh-CN" altLang="en-US" dirty="0"/>
              <a:t>结果是产生了</a:t>
            </a:r>
            <a:r>
              <a:rPr lang="en-US" altLang="zh-CN" dirty="0"/>
              <a:t>certificate;</a:t>
            </a:r>
            <a:r>
              <a:rPr lang="en-US" altLang="zh-CN" baseline="0" dirty="0"/>
              <a:t> certificate</a:t>
            </a:r>
            <a:r>
              <a:rPr lang="zh-CN" altLang="en-US" baseline="0" dirty="0"/>
              <a:t>可以用来做</a:t>
            </a:r>
            <a:r>
              <a:rPr lang="en-US" altLang="zh-CN" baseline="0" dirty="0"/>
              <a:t>authentication.</a:t>
            </a:r>
            <a:endParaRPr lang="zh-CN" altLang="en-US" dirty="0"/>
          </a:p>
        </p:txBody>
      </p:sp>
      <p:sp>
        <p:nvSpPr>
          <p:cNvPr id="4" name="灯片编号占位符 3"/>
          <p:cNvSpPr>
            <a:spLocks noGrp="1"/>
          </p:cNvSpPr>
          <p:nvPr>
            <p:ph type="sldNum" sz="quarter" idx="10"/>
          </p:nvPr>
        </p:nvSpPr>
        <p:spPr/>
        <p:txBody>
          <a:bodyPr/>
          <a:lstStyle/>
          <a:p>
            <a:fld id="{4C2576DF-5C45-47CC-9947-8B187C68D59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fffff</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fffff</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fffffff</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IETF</a:t>
            </a:r>
            <a:r>
              <a:rPr lang="zh-CN" altLang="en-US" sz="1200" dirty="0"/>
              <a:t>：</a:t>
            </a:r>
            <a:r>
              <a:rPr lang="zh-CN" altLang="en-US" sz="1200" kern="1200" dirty="0">
                <a:solidFill>
                  <a:schemeClr val="tx1"/>
                </a:solidFill>
                <a:effectLst/>
                <a:latin typeface="+mn-lt"/>
                <a:ea typeface="+mn-ea"/>
                <a:cs typeface="+mn-cs"/>
              </a:rPr>
              <a:t>国际互联网工程任务组</a:t>
            </a:r>
            <a:endParaRPr lang="zh-CN" altLang="en-US" dirty="0"/>
          </a:p>
        </p:txBody>
      </p:sp>
      <p:sp>
        <p:nvSpPr>
          <p:cNvPr id="4" name="灯片编号占位符 3"/>
          <p:cNvSpPr>
            <a:spLocks noGrp="1"/>
          </p:cNvSpPr>
          <p:nvPr>
            <p:ph type="sldNum" sz="quarter" idx="10"/>
          </p:nvPr>
        </p:nvSpPr>
        <p:spPr/>
        <p:txBody>
          <a:bodyPr/>
          <a:lstStyle/>
          <a:p>
            <a:fld id="{4C2576DF-5C45-47CC-9947-8B187C68D59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576DF-5C45-47CC-9947-8B187C68D59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2576DF-5C45-47CC-9947-8B187C68D59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5D5CAD-4EC6-465D-B358-F619C32EE4EF}"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5D5CAD-4EC6-465D-B358-F619C32EE4E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5D5CAD-4EC6-465D-B358-F619C32EE4E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5D5CAD-4EC6-465D-B358-F619C32EE4E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375D5CAD-4EC6-465D-B358-F619C32EE4EF}" type="slidenum">
              <a:rPr lang="zh-CN" altLang="en-US" smtClean="0"/>
            </a:fld>
            <a:endParaRPr lang="zh-CN" altLang="en-US"/>
          </a:p>
        </p:txBody>
      </p:sp>
      <p:sp>
        <p:nvSpPr>
          <p:cNvPr id="10" name="Title 1"/>
          <p:cNvSpPr>
            <a:spLocks noGrp="1"/>
          </p:cNvSpPr>
          <p:nvPr>
            <p:ph type="title"/>
          </p:nvPr>
        </p:nvSpPr>
        <p:spPr>
          <a:xfrm>
            <a:off x="1097280" y="198203"/>
            <a:ext cx="10058400" cy="1091101"/>
          </a:xfrm>
        </p:spPr>
        <p:txBody>
          <a:bodyPr/>
          <a:lstStyle>
            <a:lvl1pPr marL="0">
              <a:defRPr/>
            </a:lvl1pPr>
          </a:lstStyle>
          <a:p>
            <a:r>
              <a:rPr lang="zh-CN" altLang="en-US" dirty="0"/>
              <a:t>单击此处编辑母版标题样式</a:t>
            </a:r>
            <a:endParaRPr lang="en-US" dirty="0"/>
          </a:p>
        </p:txBody>
      </p:sp>
      <p:sp>
        <p:nvSpPr>
          <p:cNvPr id="11" name="Content Placeholder 2"/>
          <p:cNvSpPr>
            <a:spLocks noGrp="1"/>
          </p:cNvSpPr>
          <p:nvPr>
            <p:ph idx="1"/>
          </p:nvPr>
        </p:nvSpPr>
        <p:spPr>
          <a:xfrm>
            <a:off x="1097280" y="1581912"/>
            <a:ext cx="10058400" cy="4626864"/>
          </a:xfrm>
        </p:spPr>
        <p:txBody>
          <a:bodyPr>
            <a:normAutofit/>
          </a:bodyPr>
          <a:lstStyle>
            <a:lvl1pPr marL="457200" indent="-457200">
              <a:lnSpc>
                <a:spcPct val="110000"/>
              </a:lnSpc>
              <a:buFont typeface="Arial" panose="020B0604020202090204" pitchFamily="34" charset="0"/>
              <a:buChar char="•"/>
              <a:defRPr sz="2800"/>
            </a:lvl1pPr>
            <a:lvl2pPr>
              <a:lnSpc>
                <a:spcPct val="110000"/>
              </a:lnSpc>
              <a:defRPr sz="2400"/>
            </a:lvl2pPr>
            <a:lvl3pPr>
              <a:lnSpc>
                <a:spcPct val="110000"/>
              </a:lnSpc>
              <a:defRPr sz="2000"/>
            </a:lvl3pPr>
            <a:lvl4pPr>
              <a:lnSpc>
                <a:spcPct val="110000"/>
              </a:lnSpc>
              <a:defRPr sz="2000"/>
            </a:lvl4pPr>
            <a:lvl5pPr>
              <a:lnSpc>
                <a:spcPct val="110000"/>
              </a:lnSpc>
              <a:defRPr sz="20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cxnSp>
        <p:nvCxnSpPr>
          <p:cNvPr id="3" name="直接连接符 2"/>
          <p:cNvCxnSpPr/>
          <p:nvPr userDrawn="1"/>
        </p:nvCxnSpPr>
        <p:spPr>
          <a:xfrm>
            <a:off x="1108363" y="1389888"/>
            <a:ext cx="1005840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1">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149005"/>
          </a:xfrm>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a:xfrm>
            <a:off x="1097280" y="1891454"/>
            <a:ext cx="10058400" cy="4023360"/>
          </a:xfrm>
        </p:spPr>
        <p:txBody>
          <a:bodyPr>
            <a:normAutofit/>
          </a:bodyPr>
          <a:lstStyle>
            <a:lvl1pPr marL="457200" indent="-457200">
              <a:lnSpc>
                <a:spcPct val="110000"/>
              </a:lnSpc>
              <a:buFont typeface="Arial" panose="020B0604020202090204" pitchFamily="34" charset="0"/>
              <a:buChar char="•"/>
              <a:defRPr sz="2800"/>
            </a:lvl1pPr>
            <a:lvl2pPr>
              <a:lnSpc>
                <a:spcPct val="110000"/>
              </a:lnSpc>
              <a:defRPr sz="2400"/>
            </a:lvl2pPr>
            <a:lvl3pPr>
              <a:lnSpc>
                <a:spcPct val="110000"/>
              </a:lnSpc>
              <a:defRPr sz="2000"/>
            </a:lvl3pPr>
            <a:lvl4pPr>
              <a:lnSpc>
                <a:spcPct val="110000"/>
              </a:lnSpc>
              <a:defRPr sz="2000"/>
            </a:lvl4pPr>
            <a:lvl5pPr>
              <a:lnSpc>
                <a:spcPct val="110000"/>
              </a:lnSpc>
              <a:defRPr sz="20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5D5CAD-4EC6-465D-B358-F619C32EE4E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75D5CAD-4EC6-465D-B358-F619C32EE4EF}"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75D5CAD-4EC6-465D-B358-F619C32EE4E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75D5CAD-4EC6-465D-B358-F619C32EE4E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75D5CAD-4EC6-465D-B358-F619C32EE4E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C96F511-442F-4E30-8B2B-02D1D94D9D6D}" type="datetimeFigureOut">
              <a:rPr lang="zh-CN" altLang="en-US" smtClean="0"/>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375D5CAD-4EC6-465D-B358-F619C32EE4E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C96F511-442F-4E30-8B2B-02D1D94D9D6D}" type="datetimeFigureOut">
              <a:rPr lang="zh-CN" altLang="en-US" smtClean="0"/>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75D5CAD-4EC6-465D-B358-F619C32EE4E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C96F511-442F-4E30-8B2B-02D1D94D9D6D}" type="datetimeFigureOut">
              <a:rPr lang="zh-CN" altLang="en-US" smtClean="0"/>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75D5CAD-4EC6-465D-B358-F619C32EE4EF}" type="slidenum">
              <a:rPr lang="zh-CN" altLang="en-US" smtClean="0"/>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457200" indent="-457200" algn="l" defTabSz="914400" rtl="0" eaLnBrk="1" latinLnBrk="0" hangingPunct="1">
        <a:lnSpc>
          <a:spcPct val="90000"/>
        </a:lnSpc>
        <a:spcBef>
          <a:spcPts val="1200"/>
        </a:spcBef>
        <a:spcAft>
          <a:spcPts val="200"/>
        </a:spcAft>
        <a:buClr>
          <a:schemeClr val="accent1"/>
        </a:buClr>
        <a:buSzPct val="100000"/>
        <a:buFont typeface="Arial" panose="020B0604020202090204" pitchFamily="34" charset="0"/>
        <a:buChar char="•"/>
        <a:defRPr sz="28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4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mailto:wanhuiqing@iie.ac.cn" TargetMode="External"/><Relationship Id="rId2" Type="http://schemas.openxmlformats.org/officeDocument/2006/relationships/hyperlink" Target="mailto:macunqing@iie.ac.cn" TargetMode="External"/><Relationship Id="rId1" Type="http://schemas.openxmlformats.org/officeDocument/2006/relationships/hyperlink" Target="mailto:linjq@ustc.edu.c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28.wmf"/><Relationship Id="rId1"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28.wmf"/><Relationship Id="rId1"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hyperlink" Target="http://www.sina.com.cn/" TargetMode="External"/><Relationship Id="rId1" Type="http://schemas.openxmlformats.org/officeDocument/2006/relationships/hyperlink" Target="http://www.g.c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7.png"/><Relationship Id="rId7" Type="http://schemas.openxmlformats.org/officeDocument/2006/relationships/image" Target="../media/image32.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oleObject" Target="../embeddings/oleObject4.bin"/><Relationship Id="rId2" Type="http://schemas.openxmlformats.org/officeDocument/2006/relationships/image" Target="../media/image33.wmf"/><Relationship Id="rId19" Type="http://schemas.openxmlformats.org/officeDocument/2006/relationships/notesSlide" Target="../notesSlides/notesSlide7.xml"/><Relationship Id="rId18" Type="http://schemas.openxmlformats.org/officeDocument/2006/relationships/vmlDrawing" Target="../drawings/vmlDrawing3.vml"/><Relationship Id="rId17" Type="http://schemas.openxmlformats.org/officeDocument/2006/relationships/slideLayout" Target="../slideLayouts/slideLayout3.xml"/><Relationship Id="rId16" Type="http://schemas.openxmlformats.org/officeDocument/2006/relationships/image" Target="../media/image43.png"/><Relationship Id="rId15" Type="http://schemas.openxmlformats.org/officeDocument/2006/relationships/image" Target="../media/image30.png"/><Relationship Id="rId14" Type="http://schemas.openxmlformats.org/officeDocument/2006/relationships/image" Target="../media/image42.png"/><Relationship Id="rId13" Type="http://schemas.openxmlformats.org/officeDocument/2006/relationships/image" Target="../media/image41.jpeg"/><Relationship Id="rId12" Type="http://schemas.openxmlformats.org/officeDocument/2006/relationships/image" Target="../media/image40.jpeg"/><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oleObject" Target="../embeddings/oleObject3.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9" Type="http://schemas.openxmlformats.org/officeDocument/2006/relationships/image" Target="../media/image49.wmf"/><Relationship Id="rId8" Type="http://schemas.openxmlformats.org/officeDocument/2006/relationships/oleObject" Target="../embeddings/oleObject7.bin"/><Relationship Id="rId7" Type="http://schemas.openxmlformats.org/officeDocument/2006/relationships/image" Target="../media/image48.wmf"/><Relationship Id="rId6" Type="http://schemas.openxmlformats.org/officeDocument/2006/relationships/oleObject" Target="../embeddings/oleObject6.bin"/><Relationship Id="rId5" Type="http://schemas.openxmlformats.org/officeDocument/2006/relationships/image" Target="../media/image47.wmf"/><Relationship Id="rId4" Type="http://schemas.openxmlformats.org/officeDocument/2006/relationships/oleObject" Target="../embeddings/oleObject5.bin"/><Relationship Id="rId33" Type="http://schemas.openxmlformats.org/officeDocument/2006/relationships/vmlDrawing" Target="../drawings/vmlDrawing4.vml"/><Relationship Id="rId32" Type="http://schemas.openxmlformats.org/officeDocument/2006/relationships/slideLayout" Target="../slideLayouts/slideLayout3.xml"/><Relationship Id="rId31" Type="http://schemas.openxmlformats.org/officeDocument/2006/relationships/image" Target="../media/image62.png"/><Relationship Id="rId30" Type="http://schemas.openxmlformats.org/officeDocument/2006/relationships/hyperlink" Target="http://bbs.dahew.com/dispbbs.asp?boardid=3&amp;id=54509" TargetMode="External"/><Relationship Id="rId3" Type="http://schemas.openxmlformats.org/officeDocument/2006/relationships/image" Target="../media/image46.png"/><Relationship Id="rId29" Type="http://schemas.openxmlformats.org/officeDocument/2006/relationships/image" Target="../media/image61.png"/><Relationship Id="rId28" Type="http://schemas.openxmlformats.org/officeDocument/2006/relationships/oleObject" Target="../embeddings/oleObject14.bin"/><Relationship Id="rId27" Type="http://schemas.openxmlformats.org/officeDocument/2006/relationships/image" Target="../media/image60.jpeg"/><Relationship Id="rId26" Type="http://schemas.openxmlformats.org/officeDocument/2006/relationships/image" Target="../media/image59.png"/><Relationship Id="rId25" Type="http://schemas.openxmlformats.org/officeDocument/2006/relationships/oleObject" Target="../embeddings/oleObject13.bin"/><Relationship Id="rId24" Type="http://schemas.openxmlformats.org/officeDocument/2006/relationships/image" Target="../media/image42.png"/><Relationship Id="rId23" Type="http://schemas.openxmlformats.org/officeDocument/2006/relationships/image" Target="../media/image58.jpeg"/><Relationship Id="rId22" Type="http://schemas.openxmlformats.org/officeDocument/2006/relationships/image" Target="../media/image57.png"/><Relationship Id="rId21" Type="http://schemas.openxmlformats.org/officeDocument/2006/relationships/image" Target="../media/image56.wmf"/><Relationship Id="rId20" Type="http://schemas.openxmlformats.org/officeDocument/2006/relationships/oleObject" Target="../embeddings/oleObject12.bin"/><Relationship Id="rId2" Type="http://schemas.openxmlformats.org/officeDocument/2006/relationships/image" Target="../media/image45.jpeg"/><Relationship Id="rId19" Type="http://schemas.openxmlformats.org/officeDocument/2006/relationships/image" Target="../media/image55.jpeg"/><Relationship Id="rId18" Type="http://schemas.openxmlformats.org/officeDocument/2006/relationships/image" Target="../media/image54.png"/><Relationship Id="rId17" Type="http://schemas.openxmlformats.org/officeDocument/2006/relationships/image" Target="../media/image53.wmf"/><Relationship Id="rId16" Type="http://schemas.openxmlformats.org/officeDocument/2006/relationships/oleObject" Target="../embeddings/oleObject11.bin"/><Relationship Id="rId15" Type="http://schemas.openxmlformats.org/officeDocument/2006/relationships/image" Target="../media/image52.wmf"/><Relationship Id="rId14" Type="http://schemas.openxmlformats.org/officeDocument/2006/relationships/oleObject" Target="../embeddings/oleObject10.bin"/><Relationship Id="rId13" Type="http://schemas.openxmlformats.org/officeDocument/2006/relationships/image" Target="../media/image51.wmf"/><Relationship Id="rId12" Type="http://schemas.openxmlformats.org/officeDocument/2006/relationships/oleObject" Target="../embeddings/oleObject9.bin"/><Relationship Id="rId11" Type="http://schemas.openxmlformats.org/officeDocument/2006/relationships/image" Target="../media/image50.wmf"/><Relationship Id="rId10" Type="http://schemas.openxmlformats.org/officeDocument/2006/relationships/oleObject" Target="../embeddings/oleObject8.bin"/><Relationship Id="rId1" Type="http://schemas.openxmlformats.org/officeDocument/2006/relationships/image" Target="../media/image44.wmf"/></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image" Target="../media/image63.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6.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www.oscca.gov.cn/app-xfw/xzspsx/syxkdw.jsp?channel_code=c100142"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9.jpe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7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3.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ctr"/>
            <a:r>
              <a:rPr lang="zh-CN" altLang="en-US" dirty="0"/>
              <a:t>网络认证技术</a:t>
            </a:r>
            <a:endParaRPr lang="zh-CN" altLang="en-US" dirty="0"/>
          </a:p>
        </p:txBody>
      </p:sp>
      <p:sp>
        <p:nvSpPr>
          <p:cNvPr id="3" name="副标题 2"/>
          <p:cNvSpPr>
            <a:spLocks noGrp="1"/>
          </p:cNvSpPr>
          <p:nvPr>
            <p:ph type="subTitle" idx="1"/>
          </p:nvPr>
        </p:nvSpPr>
        <p:spPr>
          <a:xfrm>
            <a:off x="2760817" y="3789040"/>
            <a:ext cx="6670366" cy="1752600"/>
          </a:xfrm>
        </p:spPr>
        <p:txBody>
          <a:bodyPr>
            <a:normAutofit/>
          </a:bodyPr>
          <a:lstStyle/>
          <a:p>
            <a:endParaRPr lang="en-US" altLang="zh-CN" dirty="0">
              <a:solidFill>
                <a:schemeClr val="tx1">
                  <a:lumMod val="75000"/>
                  <a:lumOff val="25000"/>
                </a:schemeClr>
              </a:solidFill>
            </a:endParaRPr>
          </a:p>
          <a:p>
            <a:endParaRPr lang="en-US" altLang="zh-CN" dirty="0">
              <a:solidFill>
                <a:schemeClr val="tx1">
                  <a:lumMod val="75000"/>
                  <a:lumOff val="25000"/>
                </a:schemeClr>
              </a:solidFill>
            </a:endParaRPr>
          </a:p>
        </p:txBody>
      </p:sp>
      <p:sp>
        <p:nvSpPr>
          <p:cNvPr id="4" name="文本框 3"/>
          <p:cNvSpPr txBox="1"/>
          <p:nvPr/>
        </p:nvSpPr>
        <p:spPr>
          <a:xfrm>
            <a:off x="4953723" y="4926170"/>
            <a:ext cx="2324100" cy="460375"/>
          </a:xfrm>
          <a:prstGeom prst="rect">
            <a:avLst/>
          </a:prstGeom>
          <a:noFill/>
        </p:spPr>
        <p:txBody>
          <a:bodyPr wrap="none" rtlCol="0">
            <a:spAutoFit/>
          </a:bodyPr>
          <a:lstStyle/>
          <a:p>
            <a:r>
              <a:rPr lang="en-US" altLang="zh-CN" sz="2400" dirty="0"/>
              <a:t>2023</a:t>
            </a:r>
            <a:r>
              <a:rPr lang="zh-CN" altLang="en-US" sz="2400" dirty="0"/>
              <a:t>年秋季学期</a:t>
            </a:r>
            <a:endParaRPr lang="zh-CN"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现实环境的身份确认</a:t>
            </a:r>
            <a:endParaRPr lang="zh-CN" altLang="en-US" dirty="0"/>
          </a:p>
        </p:txBody>
      </p:sp>
      <p:sp>
        <p:nvSpPr>
          <p:cNvPr id="3" name="内容占位符 2"/>
          <p:cNvSpPr>
            <a:spLocks noGrp="1"/>
          </p:cNvSpPr>
          <p:nvPr>
            <p:ph idx="1"/>
          </p:nvPr>
        </p:nvSpPr>
        <p:spPr/>
        <p:txBody>
          <a:bodyPr>
            <a:normAutofit/>
          </a:bodyPr>
          <a:lstStyle/>
          <a:p>
            <a:r>
              <a:rPr lang="zh-CN" altLang="en-US" dirty="0"/>
              <a:t>主体</a:t>
            </a:r>
            <a:r>
              <a:rPr lang="en-US" altLang="zh-CN" dirty="0"/>
              <a:t>——</a:t>
            </a:r>
            <a:r>
              <a:rPr lang="zh-CN" altLang="en-US" dirty="0"/>
              <a:t>人对人的确认</a:t>
            </a:r>
            <a:endParaRPr lang="en-US" altLang="zh-CN" dirty="0"/>
          </a:p>
          <a:p>
            <a:r>
              <a:rPr lang="zh-CN" altLang="en-US" dirty="0"/>
              <a:t>确认方式</a:t>
            </a:r>
            <a:r>
              <a:rPr lang="en-US" altLang="zh-CN" dirty="0"/>
              <a:t>——</a:t>
            </a:r>
            <a:r>
              <a:rPr lang="zh-CN" altLang="en-US" dirty="0"/>
              <a:t>点对点地直接通信</a:t>
            </a:r>
            <a:endParaRPr lang="en-US" altLang="zh-CN" dirty="0"/>
          </a:p>
          <a:p>
            <a:pPr lvl="1"/>
            <a:r>
              <a:rPr lang="zh-CN" altLang="en-US" dirty="0"/>
              <a:t>人与人直接接触确认</a:t>
            </a:r>
            <a:r>
              <a:rPr lang="en-US" altLang="zh-CN" dirty="0"/>
              <a:t>——</a:t>
            </a:r>
            <a:r>
              <a:rPr lang="zh-CN" altLang="en-US" dirty="0"/>
              <a:t>生物特征、活体、行为</a:t>
            </a:r>
            <a:endParaRPr lang="en-US" altLang="zh-CN" dirty="0"/>
          </a:p>
          <a:p>
            <a:pPr lvl="1"/>
            <a:r>
              <a:rPr lang="zh-CN" altLang="en-US" dirty="0"/>
              <a:t>特定的物理载体且物理接触</a:t>
            </a:r>
            <a:r>
              <a:rPr lang="en-US" altLang="zh-CN" dirty="0"/>
              <a:t>——</a:t>
            </a:r>
            <a:r>
              <a:rPr lang="zh-CN" altLang="en-US" dirty="0"/>
              <a:t>稀有、特殊工艺</a:t>
            </a:r>
            <a:endParaRPr lang="en-US" altLang="zh-CN" dirty="0"/>
          </a:p>
          <a:p>
            <a:pPr lvl="1"/>
            <a:r>
              <a:rPr lang="zh-CN" altLang="en-US" dirty="0"/>
              <a:t>限定范围共享的秘密信息</a:t>
            </a:r>
            <a:r>
              <a:rPr lang="en-US" altLang="zh-CN" dirty="0"/>
              <a:t>——</a:t>
            </a:r>
            <a:r>
              <a:rPr lang="zh-CN" altLang="en-US" dirty="0"/>
              <a:t>传播范围有限、可控</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0921" y="4713070"/>
            <a:ext cx="2697206" cy="1561540"/>
          </a:xfrm>
          <a:prstGeom prst="rect">
            <a:avLst/>
          </a:prstGeom>
        </p:spPr>
      </p:pic>
      <p:pic>
        <p:nvPicPr>
          <p:cNvPr id="7" name="Picture 2" descr="https://gimg2.baidu.com/image_search/src=http%3A%2F%2Foss02.bihu.com%2Fimage%2F20200213%2F085d6553c9dbec3e1593a54503b89ff1_GQ3TIKRTGI2A.jpg&amp;refer=http%3A%2F%2Foss02.bihu.com&amp;app=2002&amp;size=f9999,10000&amp;q=a80&amp;n=0&amp;g=0n&amp;fmt=jpeg?sec=1633499625&amp;t=97d6e7afd723a9ec9664cb4938815e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078" y="4497919"/>
            <a:ext cx="2599232" cy="1776691"/>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3853" y="4093220"/>
            <a:ext cx="2935338" cy="23877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什么是网络认证？</a:t>
            </a:r>
            <a:endParaRPr lang="zh-CN" altLang="en-US" dirty="0"/>
          </a:p>
        </p:txBody>
      </p:sp>
      <p:sp>
        <p:nvSpPr>
          <p:cNvPr id="3" name="内容占位符 2"/>
          <p:cNvSpPr>
            <a:spLocks noGrp="1"/>
          </p:cNvSpPr>
          <p:nvPr>
            <p:ph idx="1"/>
          </p:nvPr>
        </p:nvSpPr>
        <p:spPr>
          <a:xfrm>
            <a:off x="982980" y="1939757"/>
            <a:ext cx="6620978" cy="4023360"/>
          </a:xfrm>
        </p:spPr>
        <p:txBody>
          <a:bodyPr>
            <a:normAutofit fontScale="92500" lnSpcReduction="20000"/>
          </a:bodyPr>
          <a:lstStyle/>
          <a:p>
            <a:r>
              <a:rPr lang="zh-CN" altLang="en-US" dirty="0"/>
              <a:t>网络环境中，如何进行身份确认</a:t>
            </a:r>
            <a:r>
              <a:rPr lang="en-US" altLang="zh-CN" dirty="0"/>
              <a:t>?</a:t>
            </a:r>
            <a:endParaRPr lang="en-US" altLang="zh-CN" dirty="0"/>
          </a:p>
          <a:p>
            <a:r>
              <a:rPr lang="zh-CN" altLang="en-US" dirty="0"/>
              <a:t>信息传输的载体：数字化信息</a:t>
            </a:r>
            <a:endParaRPr lang="en-US" altLang="zh-CN" dirty="0"/>
          </a:p>
          <a:p>
            <a:r>
              <a:rPr lang="zh-CN" altLang="en-US" dirty="0"/>
              <a:t>身份确认的主体更广泛</a:t>
            </a:r>
            <a:endParaRPr lang="en-US" altLang="zh-CN" dirty="0"/>
          </a:p>
          <a:p>
            <a:pPr lvl="1"/>
            <a:r>
              <a:rPr lang="zh-CN" altLang="en-US" dirty="0"/>
              <a:t>人</a:t>
            </a:r>
            <a:r>
              <a:rPr lang="en-US" altLang="zh-CN" dirty="0">
                <a:sym typeface="Wingdings" panose="05000000000000000000" pitchFamily="2" charset="2"/>
              </a:rPr>
              <a:t> </a:t>
            </a:r>
            <a:r>
              <a:rPr lang="zh-CN" altLang="en-US" dirty="0"/>
              <a:t>人</a:t>
            </a:r>
            <a:endParaRPr lang="en-US" altLang="zh-CN" dirty="0"/>
          </a:p>
          <a:p>
            <a:pPr lvl="1"/>
            <a:r>
              <a:rPr lang="zh-CN" altLang="en-US" dirty="0"/>
              <a:t>人</a:t>
            </a:r>
            <a:r>
              <a:rPr lang="en-US" altLang="zh-CN" dirty="0">
                <a:sym typeface="Wingdings" panose="05000000000000000000" pitchFamily="2" charset="2"/>
              </a:rPr>
              <a:t></a:t>
            </a:r>
            <a:r>
              <a:rPr lang="zh-CN" altLang="en-US" dirty="0">
                <a:sym typeface="Wingdings" panose="05000000000000000000" pitchFamily="2" charset="2"/>
              </a:rPr>
              <a:t>设备</a:t>
            </a:r>
            <a:endParaRPr lang="en-US" altLang="zh-CN" dirty="0">
              <a:sym typeface="Wingdings" panose="05000000000000000000" pitchFamily="2" charset="2"/>
            </a:endParaRPr>
          </a:p>
          <a:p>
            <a:pPr lvl="1"/>
            <a:r>
              <a:rPr lang="zh-CN" altLang="en-US" dirty="0">
                <a:sym typeface="Wingdings" panose="05000000000000000000" pitchFamily="2" charset="2"/>
              </a:rPr>
              <a:t>设备</a:t>
            </a:r>
            <a:r>
              <a:rPr lang="en-US" altLang="zh-CN" dirty="0">
                <a:sym typeface="Wingdings" panose="05000000000000000000" pitchFamily="2" charset="2"/>
              </a:rPr>
              <a:t></a:t>
            </a:r>
            <a:r>
              <a:rPr lang="zh-CN" altLang="en-US" dirty="0">
                <a:sym typeface="Wingdings" panose="05000000000000000000" pitchFamily="2" charset="2"/>
              </a:rPr>
              <a:t>设备</a:t>
            </a:r>
            <a:endParaRPr lang="en-US" altLang="zh-CN" dirty="0">
              <a:sym typeface="Wingdings" panose="05000000000000000000" pitchFamily="2" charset="2"/>
            </a:endParaRPr>
          </a:p>
          <a:p>
            <a:pPr lvl="1"/>
            <a:r>
              <a:rPr lang="zh-CN" altLang="en-US" dirty="0">
                <a:sym typeface="Wingdings" panose="05000000000000000000" pitchFamily="2" charset="2"/>
              </a:rPr>
              <a:t>人</a:t>
            </a:r>
            <a:r>
              <a:rPr lang="en-US" altLang="zh-CN" dirty="0">
                <a:sym typeface="Wingdings" panose="05000000000000000000" pitchFamily="2" charset="2"/>
              </a:rPr>
              <a:t></a:t>
            </a:r>
            <a:r>
              <a:rPr lang="zh-CN" altLang="en-US" dirty="0">
                <a:sym typeface="Wingdings" panose="05000000000000000000" pitchFamily="2" charset="2"/>
              </a:rPr>
              <a:t>软件服务</a:t>
            </a:r>
            <a:endParaRPr lang="en-US" altLang="zh-CN" dirty="0">
              <a:sym typeface="Wingdings" panose="05000000000000000000" pitchFamily="2" charset="2"/>
            </a:endParaRPr>
          </a:p>
          <a:p>
            <a:pPr lvl="1"/>
            <a:r>
              <a:rPr lang="zh-CN" altLang="en-US" dirty="0">
                <a:sym typeface="Wingdings" panose="05000000000000000000" pitchFamily="2" charset="2"/>
              </a:rPr>
              <a:t>软件</a:t>
            </a:r>
            <a:r>
              <a:rPr lang="en-US" altLang="zh-CN" dirty="0">
                <a:sym typeface="Wingdings" panose="05000000000000000000" pitchFamily="2" charset="2"/>
              </a:rPr>
              <a:t></a:t>
            </a:r>
            <a:r>
              <a:rPr lang="zh-CN" altLang="en-US" dirty="0">
                <a:sym typeface="Wingdings" panose="05000000000000000000" pitchFamily="2" charset="2"/>
              </a:rPr>
              <a:t>软件</a:t>
            </a:r>
            <a:endParaRPr lang="en-US" altLang="zh-CN" dirty="0">
              <a:sym typeface="Wingdings" panose="05000000000000000000" pitchFamily="2" charset="2"/>
            </a:endParaRPr>
          </a:p>
          <a:p>
            <a:pPr lvl="1"/>
            <a:r>
              <a:rPr lang="en-US" altLang="zh-CN" dirty="0">
                <a:sym typeface="Wingdings" panose="05000000000000000000" pitchFamily="2" charset="2"/>
              </a:rPr>
              <a:t>……</a:t>
            </a:r>
            <a:endParaRPr lang="en-US" altLang="zh-CN" dirty="0">
              <a:sym typeface="Wingdings" panose="05000000000000000000" pitchFamily="2" charset="2"/>
            </a:endParaRPr>
          </a:p>
          <a:p>
            <a:pPr lvl="1"/>
            <a:endParaRPr lang="en-US" altLang="zh-CN" dirty="0"/>
          </a:p>
          <a:p>
            <a:pPr lvl="1"/>
            <a:endParaRPr lang="zh-CN" altLang="en-US" dirty="0"/>
          </a:p>
        </p:txBody>
      </p:sp>
      <p:grpSp>
        <p:nvGrpSpPr>
          <p:cNvPr id="28" name="组合 27"/>
          <p:cNvGrpSpPr/>
          <p:nvPr/>
        </p:nvGrpSpPr>
        <p:grpSpPr>
          <a:xfrm>
            <a:off x="6004560" y="2369819"/>
            <a:ext cx="5889147" cy="3753487"/>
            <a:chOff x="5791886" y="1626383"/>
            <a:chExt cx="6535639" cy="3864464"/>
          </a:xfrm>
        </p:grpSpPr>
        <p:pic>
          <p:nvPicPr>
            <p:cNvPr id="11" name="图片 10"/>
            <p:cNvPicPr>
              <a:picLocks noChangeAspect="1"/>
            </p:cNvPicPr>
            <p:nvPr/>
          </p:nvPicPr>
          <p:blipFill>
            <a:blip r:embed="rId1"/>
            <a:stretch>
              <a:fillRect/>
            </a:stretch>
          </p:blipFill>
          <p:spPr>
            <a:xfrm>
              <a:off x="5791886" y="3105713"/>
              <a:ext cx="1162381" cy="1745574"/>
            </a:xfrm>
            <a:prstGeom prst="rect">
              <a:avLst/>
            </a:prstGeom>
          </p:spPr>
        </p:pic>
        <p:pic>
          <p:nvPicPr>
            <p:cNvPr id="12" name="内容占位符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104" y="2412027"/>
              <a:ext cx="3060961" cy="3078820"/>
            </a:xfrm>
            <a:prstGeom prst="rect">
              <a:avLst/>
            </a:prstGeom>
          </p:spPr>
        </p:pic>
        <p:pic>
          <p:nvPicPr>
            <p:cNvPr id="13" name="图片 12"/>
            <p:cNvPicPr>
              <a:picLocks noChangeAspect="1"/>
            </p:cNvPicPr>
            <p:nvPr/>
          </p:nvPicPr>
          <p:blipFill>
            <a:blip r:embed="rId3"/>
            <a:stretch>
              <a:fillRect/>
            </a:stretch>
          </p:blipFill>
          <p:spPr>
            <a:xfrm>
              <a:off x="10267701" y="1626383"/>
              <a:ext cx="1054253" cy="1737378"/>
            </a:xfrm>
            <a:prstGeom prst="rect">
              <a:avLst/>
            </a:prstGeom>
          </p:spPr>
        </p:pic>
        <p:cxnSp>
          <p:nvCxnSpPr>
            <p:cNvPr id="14" name="曲线连接符 13"/>
            <p:cNvCxnSpPr>
              <a:stCxn id="11" idx="0"/>
            </p:cNvCxnSpPr>
            <p:nvPr/>
          </p:nvCxnSpPr>
          <p:spPr>
            <a:xfrm rot="5400000" flipH="1" flipV="1">
              <a:off x="8050881" y="515903"/>
              <a:ext cx="912006" cy="4267615"/>
            </a:xfrm>
            <a:prstGeom prst="curvedConnector2">
              <a:avLst/>
            </a:prstGeom>
            <a:ln>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3834" y="3562061"/>
              <a:ext cx="2343691" cy="1583019"/>
            </a:xfrm>
            <a:prstGeom prst="rect">
              <a:avLst/>
            </a:prstGeom>
          </p:spPr>
        </p:pic>
        <p:cxnSp>
          <p:nvCxnSpPr>
            <p:cNvPr id="16" name="曲线连接符 15"/>
            <p:cNvCxnSpPr>
              <a:stCxn id="11" idx="2"/>
              <a:endCxn id="9" idx="2"/>
            </p:cNvCxnSpPr>
            <p:nvPr/>
          </p:nvCxnSpPr>
          <p:spPr>
            <a:xfrm rot="16200000" flipH="1">
              <a:off x="8617482" y="2606881"/>
              <a:ext cx="293793" cy="4782603"/>
            </a:xfrm>
            <a:prstGeom prst="curvedConnector3">
              <a:avLst>
                <a:gd name="adj1" fmla="val 226953"/>
              </a:avLst>
            </a:prstGeom>
            <a:ln>
              <a:prstDash val="dashDot"/>
              <a:headEnd type="triangle"/>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什么是网络认证？</a:t>
            </a:r>
            <a:endParaRPr lang="zh-CN" altLang="en-US" dirty="0"/>
          </a:p>
        </p:txBody>
      </p:sp>
      <p:sp>
        <p:nvSpPr>
          <p:cNvPr id="3" name="内容占位符 2"/>
          <p:cNvSpPr>
            <a:spLocks noGrp="1"/>
          </p:cNvSpPr>
          <p:nvPr>
            <p:ph idx="1"/>
          </p:nvPr>
        </p:nvSpPr>
        <p:spPr>
          <a:xfrm>
            <a:off x="507733" y="1939757"/>
            <a:ext cx="7096225" cy="4023360"/>
          </a:xfrm>
        </p:spPr>
        <p:txBody>
          <a:bodyPr>
            <a:normAutofit/>
          </a:bodyPr>
          <a:lstStyle/>
          <a:p>
            <a:r>
              <a:rPr lang="zh-CN" altLang="en-US" dirty="0"/>
              <a:t>身份信息传播的途径不受控</a:t>
            </a:r>
            <a:endParaRPr lang="en-US" altLang="zh-CN" dirty="0"/>
          </a:p>
          <a:p>
            <a:pPr lvl="1"/>
            <a:r>
              <a:rPr lang="zh-CN" altLang="en-US" dirty="0">
                <a:sym typeface="Wingdings" panose="05000000000000000000" pitchFamily="2" charset="2"/>
              </a:rPr>
              <a:t>终端设备可任意变更</a:t>
            </a:r>
            <a:endParaRPr lang="en-US" altLang="zh-CN" dirty="0">
              <a:sym typeface="Wingdings" panose="05000000000000000000" pitchFamily="2" charset="2"/>
            </a:endParaRPr>
          </a:p>
          <a:p>
            <a:pPr lvl="1"/>
            <a:r>
              <a:rPr lang="zh-CN" altLang="en-US" dirty="0">
                <a:sym typeface="Wingdings" panose="05000000000000000000" pitchFamily="2" charset="2"/>
              </a:rPr>
              <a:t>网络路由节点多且可发生变化</a:t>
            </a:r>
            <a:endParaRPr lang="en-US" altLang="zh-CN" dirty="0">
              <a:sym typeface="Wingdings" panose="05000000000000000000" pitchFamily="2" charset="2"/>
            </a:endParaRPr>
          </a:p>
          <a:p>
            <a:pPr lvl="1"/>
            <a:endParaRPr lang="en-US" altLang="zh-CN" dirty="0"/>
          </a:p>
          <a:p>
            <a:pPr lvl="1"/>
            <a:endParaRPr lang="zh-CN" altLang="en-US" dirty="0"/>
          </a:p>
        </p:txBody>
      </p:sp>
      <p:pic>
        <p:nvPicPr>
          <p:cNvPr id="4" name="图片 3"/>
          <p:cNvPicPr>
            <a:picLocks noChangeAspect="1"/>
          </p:cNvPicPr>
          <p:nvPr/>
        </p:nvPicPr>
        <p:blipFill>
          <a:blip r:embed="rId1"/>
          <a:stretch>
            <a:fillRect/>
          </a:stretch>
        </p:blipFill>
        <p:spPr>
          <a:xfrm>
            <a:off x="6154921" y="2133600"/>
            <a:ext cx="5882055" cy="3421380"/>
          </a:xfrm>
          <a:prstGeom prst="rect">
            <a:avLst/>
          </a:prstGeom>
        </p:spPr>
      </p:pic>
      <p:pic>
        <p:nvPicPr>
          <p:cNvPr id="5" name="图片 4"/>
          <p:cNvPicPr>
            <a:picLocks noChangeAspect="1"/>
          </p:cNvPicPr>
          <p:nvPr/>
        </p:nvPicPr>
        <p:blipFill>
          <a:blip r:embed="rId2"/>
          <a:stretch>
            <a:fillRect/>
          </a:stretch>
        </p:blipFill>
        <p:spPr>
          <a:xfrm>
            <a:off x="1294846" y="4059652"/>
            <a:ext cx="925095" cy="1812607"/>
          </a:xfrm>
          <a:prstGeom prst="rect">
            <a:avLst/>
          </a:prstGeom>
        </p:spPr>
      </p:pic>
      <p:pic>
        <p:nvPicPr>
          <p:cNvPr id="6" name="图片 5"/>
          <p:cNvPicPr>
            <a:picLocks noChangeAspect="1"/>
          </p:cNvPicPr>
          <p:nvPr/>
        </p:nvPicPr>
        <p:blipFill>
          <a:blip r:embed="rId3"/>
          <a:stretch>
            <a:fillRect/>
          </a:stretch>
        </p:blipFill>
        <p:spPr>
          <a:xfrm>
            <a:off x="2573927" y="3968792"/>
            <a:ext cx="2537116" cy="1994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什么是网络认证？</a:t>
            </a:r>
            <a:endParaRPr lang="zh-CN" altLang="en-US" dirty="0"/>
          </a:p>
        </p:txBody>
      </p:sp>
      <p:sp>
        <p:nvSpPr>
          <p:cNvPr id="3" name="内容占位符 2"/>
          <p:cNvSpPr>
            <a:spLocks noGrp="1"/>
          </p:cNvSpPr>
          <p:nvPr>
            <p:ph idx="1"/>
          </p:nvPr>
        </p:nvSpPr>
        <p:spPr>
          <a:xfrm>
            <a:off x="1097280" y="2189746"/>
            <a:ext cx="5123046" cy="3679347"/>
          </a:xfrm>
        </p:spPr>
        <p:txBody>
          <a:bodyPr>
            <a:normAutofit/>
          </a:bodyPr>
          <a:lstStyle/>
          <a:p>
            <a:r>
              <a:rPr lang="zh-CN" altLang="en-US" dirty="0"/>
              <a:t>认证达到的目标</a:t>
            </a:r>
            <a:r>
              <a:rPr lang="en-US" altLang="zh-CN" dirty="0"/>
              <a:t>--</a:t>
            </a:r>
            <a:r>
              <a:rPr lang="zh-CN" altLang="en-US" dirty="0"/>
              <a:t>在不可信的网络环境中确认</a:t>
            </a:r>
            <a:endParaRPr lang="en-US" altLang="zh-CN" dirty="0"/>
          </a:p>
          <a:p>
            <a:pPr lvl="1"/>
            <a:r>
              <a:rPr lang="zh-CN" altLang="en-US" dirty="0"/>
              <a:t>“它”是谁</a:t>
            </a:r>
            <a:endParaRPr lang="en-US" altLang="zh-CN" dirty="0"/>
          </a:p>
          <a:p>
            <a:pPr lvl="1"/>
            <a:r>
              <a:rPr lang="zh-CN" altLang="en-US" dirty="0"/>
              <a:t>“它”具有什么属性、权限、能力</a:t>
            </a:r>
            <a:endParaRPr lang="en-US" altLang="zh-CN" dirty="0"/>
          </a:p>
          <a:p>
            <a:pPr lvl="1"/>
            <a:r>
              <a:rPr lang="zh-CN" altLang="en-US" dirty="0"/>
              <a:t>抵抗非法访问者对网络安全可能带来的隐患、攻击</a:t>
            </a:r>
            <a:endParaRPr lang="en-US" altLang="zh-CN" dirty="0"/>
          </a:p>
        </p:txBody>
      </p:sp>
      <p:grpSp>
        <p:nvGrpSpPr>
          <p:cNvPr id="13" name="组合 12"/>
          <p:cNvGrpSpPr/>
          <p:nvPr/>
        </p:nvGrpSpPr>
        <p:grpSpPr>
          <a:xfrm>
            <a:off x="6551112" y="2125665"/>
            <a:ext cx="5889147" cy="3753487"/>
            <a:chOff x="5791886" y="1626383"/>
            <a:chExt cx="6535639" cy="3864464"/>
          </a:xfrm>
        </p:grpSpPr>
        <p:pic>
          <p:nvPicPr>
            <p:cNvPr id="14" name="图片 13"/>
            <p:cNvPicPr>
              <a:picLocks noChangeAspect="1"/>
            </p:cNvPicPr>
            <p:nvPr/>
          </p:nvPicPr>
          <p:blipFill>
            <a:blip r:embed="rId1"/>
            <a:stretch>
              <a:fillRect/>
            </a:stretch>
          </p:blipFill>
          <p:spPr>
            <a:xfrm>
              <a:off x="5791886" y="3105713"/>
              <a:ext cx="1162381" cy="1745574"/>
            </a:xfrm>
            <a:prstGeom prst="rect">
              <a:avLst/>
            </a:prstGeom>
          </p:spPr>
        </p:pic>
        <p:pic>
          <p:nvPicPr>
            <p:cNvPr id="15" name="内容占位符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104" y="2412027"/>
              <a:ext cx="3060961" cy="3078820"/>
            </a:xfrm>
            <a:prstGeom prst="rect">
              <a:avLst/>
            </a:prstGeom>
          </p:spPr>
        </p:pic>
        <p:pic>
          <p:nvPicPr>
            <p:cNvPr id="16" name="图片 15"/>
            <p:cNvPicPr>
              <a:picLocks noChangeAspect="1"/>
            </p:cNvPicPr>
            <p:nvPr/>
          </p:nvPicPr>
          <p:blipFill>
            <a:blip r:embed="rId3"/>
            <a:stretch>
              <a:fillRect/>
            </a:stretch>
          </p:blipFill>
          <p:spPr>
            <a:xfrm>
              <a:off x="10267701" y="1626383"/>
              <a:ext cx="1054253" cy="1737378"/>
            </a:xfrm>
            <a:prstGeom prst="rect">
              <a:avLst/>
            </a:prstGeom>
          </p:spPr>
        </p:pic>
        <p:cxnSp>
          <p:nvCxnSpPr>
            <p:cNvPr id="17" name="曲线连接符 16"/>
            <p:cNvCxnSpPr>
              <a:stCxn id="14" idx="0"/>
            </p:cNvCxnSpPr>
            <p:nvPr/>
          </p:nvCxnSpPr>
          <p:spPr>
            <a:xfrm rot="5400000" flipH="1" flipV="1">
              <a:off x="8050881" y="515903"/>
              <a:ext cx="912006" cy="4267615"/>
            </a:xfrm>
            <a:prstGeom prst="curvedConnector2">
              <a:avLst/>
            </a:prstGeom>
            <a:ln>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3834" y="3562061"/>
              <a:ext cx="2343691" cy="1583019"/>
            </a:xfrm>
            <a:prstGeom prst="rect">
              <a:avLst/>
            </a:prstGeom>
          </p:spPr>
        </p:pic>
        <p:cxnSp>
          <p:nvCxnSpPr>
            <p:cNvPr id="19" name="曲线连接符 18"/>
            <p:cNvCxnSpPr>
              <a:stCxn id="14" idx="2"/>
              <a:endCxn id="18" idx="2"/>
            </p:cNvCxnSpPr>
            <p:nvPr/>
          </p:nvCxnSpPr>
          <p:spPr>
            <a:xfrm rot="16200000" flipH="1">
              <a:off x="8617482" y="2606881"/>
              <a:ext cx="293793" cy="4782603"/>
            </a:xfrm>
            <a:prstGeom prst="curvedConnector3">
              <a:avLst>
                <a:gd name="adj1" fmla="val 226953"/>
              </a:avLst>
            </a:prstGeom>
            <a:ln>
              <a:prstDash val="dashDot"/>
              <a:headEnd type="triangle"/>
              <a:tailEnd type="triangle"/>
            </a:ln>
          </p:spPr>
          <p:style>
            <a:lnRef idx="2">
              <a:schemeClr val="accent1"/>
            </a:lnRef>
            <a:fillRef idx="0">
              <a:schemeClr val="accent1"/>
            </a:fillRef>
            <a:effectRef idx="1">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你知道的网络认证有什么？</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你知道的网络认证有什么？</a:t>
            </a:r>
            <a:endParaRPr lang="zh-CN" altLang="en-US" dirty="0"/>
          </a:p>
        </p:txBody>
      </p:sp>
      <p:sp>
        <p:nvSpPr>
          <p:cNvPr id="3" name="内容占位符 2"/>
          <p:cNvSpPr>
            <a:spLocks noGrp="1"/>
          </p:cNvSpPr>
          <p:nvPr>
            <p:ph idx="1"/>
          </p:nvPr>
        </p:nvSpPr>
        <p:spPr/>
        <p:txBody>
          <a:bodyPr/>
          <a:lstStyle/>
          <a:p>
            <a:r>
              <a:rPr lang="zh-CN" altLang="en-US" dirty="0"/>
              <a:t>在不同的网站使用相同的用户名口令有问题吗？</a:t>
            </a:r>
            <a:endParaRPr lang="en-US" altLang="zh-CN" dirty="0"/>
          </a:p>
          <a:p>
            <a:r>
              <a:rPr lang="zh-CN" altLang="en-US" dirty="0"/>
              <a:t>如何确认你打开的网站就是你想访问的那一个？</a:t>
            </a:r>
            <a:endParaRPr lang="en-US" altLang="zh-CN" dirty="0"/>
          </a:p>
          <a:p>
            <a:r>
              <a:rPr lang="zh-CN" altLang="en-US" dirty="0"/>
              <a:t>输入“密码”和“刷脸”登录，你更喜欢哪一个？</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常见的网络认证形式</a:t>
            </a:r>
            <a:endParaRPr lang="zh-CN" altLang="en-US" dirty="0"/>
          </a:p>
        </p:txBody>
      </p:sp>
      <p:sp>
        <p:nvSpPr>
          <p:cNvPr id="3" name="内容占位符 2"/>
          <p:cNvSpPr>
            <a:spLocks noGrp="1"/>
          </p:cNvSpPr>
          <p:nvPr>
            <p:ph idx="1"/>
          </p:nvPr>
        </p:nvSpPr>
        <p:spPr>
          <a:xfrm>
            <a:off x="1097279" y="1891454"/>
            <a:ext cx="10784287" cy="4023360"/>
          </a:xfrm>
        </p:spPr>
        <p:txBody>
          <a:bodyPr/>
          <a:lstStyle/>
          <a:p>
            <a:r>
              <a:rPr lang="zh-CN" altLang="en-US" dirty="0"/>
              <a:t>网站登录、在线支付、身份信息获取、访问网站服务等</a:t>
            </a:r>
            <a:endParaRPr lang="en-US" altLang="zh-CN" dirty="0"/>
          </a:p>
          <a:p>
            <a:r>
              <a:rPr lang="zh-CN" altLang="en-US" dirty="0"/>
              <a:t>表象：认证的对象不同、认证的方式不同、认证实施的主体不同</a:t>
            </a:r>
            <a:endParaRPr lang="en-US" altLang="zh-CN" dirty="0"/>
          </a:p>
          <a:p>
            <a:r>
              <a:rPr lang="zh-CN" altLang="en-US" b="1" dirty="0">
                <a:solidFill>
                  <a:srgbClr val="820000"/>
                </a:solidFill>
              </a:rPr>
              <a:t>本课内容：剥开表象看本质，基于数字信息的安全认证如何实现</a:t>
            </a:r>
            <a:endParaRPr lang="zh-CN" altLang="en-US" b="1" dirty="0">
              <a:solidFill>
                <a:srgbClr val="820000"/>
              </a:solidFill>
            </a:endParaRPr>
          </a:p>
          <a:p>
            <a:endParaRPr lang="en-US" altLang="zh-CN" dirty="0"/>
          </a:p>
          <a:p>
            <a:endParaRPr lang="zh-CN" altLang="en-US" dirty="0"/>
          </a:p>
        </p:txBody>
      </p:sp>
      <p:pic>
        <p:nvPicPr>
          <p:cNvPr id="4"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5507" y="4191946"/>
            <a:ext cx="2200651" cy="2413214"/>
          </a:xfrm>
          <a:prstGeom prst="rect">
            <a:avLst/>
          </a:prstGeom>
        </p:spPr>
      </p:pic>
      <p:pic>
        <p:nvPicPr>
          <p:cNvPr id="5" name="Picture 2" descr="https://timgsa.baidu.com/timg?image&amp;quality=80&amp;size=b9999_10000&amp;sec=1599823350774&amp;di=ab001bf6ba2330e248a689eb1318f56f&amp;imgtype=0&amp;src=http%3A%2F%2Fattach.bbs.miui.com%2Fforum%2F201608%2F13%2F170028mv4i1u01s490zmu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6247" y="3903134"/>
            <a:ext cx="1615166" cy="28738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ss1.bdstatic.com/70cFvXSh_Q1YnxGkpoWK1HF6hhy/it/u=3956385468,2917251893&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302" y="4282440"/>
            <a:ext cx="3760983" cy="2413214"/>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stretch>
            <a:fillRect/>
          </a:stretch>
        </p:blipFill>
        <p:spPr>
          <a:xfrm>
            <a:off x="8718439" y="4235557"/>
            <a:ext cx="3163128" cy="2506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本课程内容</a:t>
            </a:r>
            <a:endParaRPr lang="zh-CN" altLang="en-US" dirty="0"/>
          </a:p>
        </p:txBody>
      </p:sp>
      <p:sp>
        <p:nvSpPr>
          <p:cNvPr id="3" name="内容占位符 2"/>
          <p:cNvSpPr>
            <a:spLocks noGrp="1"/>
          </p:cNvSpPr>
          <p:nvPr>
            <p:ph idx="1"/>
          </p:nvPr>
        </p:nvSpPr>
        <p:spPr>
          <a:xfrm>
            <a:off x="1097280" y="1845733"/>
            <a:ext cx="10058400" cy="4724883"/>
          </a:xfrm>
        </p:spPr>
        <p:txBody>
          <a:bodyPr>
            <a:normAutofit fontScale="85000" lnSpcReduction="20000"/>
          </a:bodyPr>
          <a:lstStyle/>
          <a:p>
            <a:r>
              <a:rPr lang="zh-CN" altLang="en-US" dirty="0"/>
              <a:t>网络认证技术</a:t>
            </a:r>
            <a:endParaRPr lang="en-US" altLang="zh-CN" dirty="0"/>
          </a:p>
          <a:p>
            <a:pPr lvl="1"/>
            <a:r>
              <a:rPr lang="zh-CN" altLang="en-US" dirty="0"/>
              <a:t>应用于信息系统、网络通信</a:t>
            </a:r>
            <a:endParaRPr lang="en-US" altLang="zh-CN" dirty="0"/>
          </a:p>
          <a:p>
            <a:r>
              <a:rPr lang="zh-CN" altLang="en-US" dirty="0"/>
              <a:t>网络认证技术有哪些内容</a:t>
            </a:r>
            <a:endParaRPr lang="en-US" altLang="zh-CN" dirty="0"/>
          </a:p>
          <a:p>
            <a:pPr lvl="1"/>
            <a:r>
              <a:rPr lang="zh-CN" altLang="en-US" b="1" dirty="0">
                <a:solidFill>
                  <a:srgbClr val="0070C0"/>
                </a:solidFill>
              </a:rPr>
              <a:t>如何获得可信的网络身份</a:t>
            </a:r>
            <a:endParaRPr lang="en-US" altLang="zh-CN" b="1" dirty="0">
              <a:solidFill>
                <a:srgbClr val="0070C0"/>
              </a:solidFill>
            </a:endParaRPr>
          </a:p>
          <a:p>
            <a:pPr lvl="1"/>
            <a:r>
              <a:rPr lang="zh-CN" altLang="en-US" b="1" dirty="0">
                <a:solidFill>
                  <a:srgbClr val="0070C0"/>
                </a:solidFill>
              </a:rPr>
              <a:t>身份鉴别的形式不同</a:t>
            </a:r>
            <a:endParaRPr lang="en-US" altLang="zh-CN" b="1" dirty="0">
              <a:solidFill>
                <a:srgbClr val="0070C0"/>
              </a:solidFill>
            </a:endParaRPr>
          </a:p>
          <a:p>
            <a:pPr lvl="2"/>
            <a:r>
              <a:rPr lang="zh-CN" altLang="en-US" dirty="0"/>
              <a:t>口令、生物特征、密码技术</a:t>
            </a:r>
            <a:endParaRPr lang="en-US" altLang="zh-CN" dirty="0"/>
          </a:p>
          <a:p>
            <a:pPr lvl="1"/>
            <a:r>
              <a:rPr lang="zh-CN" altLang="en-US" b="1" dirty="0">
                <a:solidFill>
                  <a:srgbClr val="0070C0"/>
                </a:solidFill>
              </a:rPr>
              <a:t>身份鉴别方案安全强度不同</a:t>
            </a:r>
            <a:endParaRPr lang="en-US" altLang="zh-CN" b="1" dirty="0">
              <a:solidFill>
                <a:srgbClr val="0070C0"/>
              </a:solidFill>
            </a:endParaRPr>
          </a:p>
          <a:p>
            <a:pPr lvl="2"/>
            <a:r>
              <a:rPr lang="zh-CN" altLang="en-US" dirty="0"/>
              <a:t>网页浏览、资金交易</a:t>
            </a:r>
            <a:endParaRPr lang="en-US" altLang="zh-CN" dirty="0"/>
          </a:p>
          <a:p>
            <a:pPr lvl="2"/>
            <a:r>
              <a:rPr lang="zh-CN" altLang="en-US" dirty="0"/>
              <a:t>内网应用、公网应用</a:t>
            </a:r>
            <a:endParaRPr lang="en-US" altLang="zh-CN" dirty="0"/>
          </a:p>
          <a:p>
            <a:pPr lvl="1"/>
            <a:r>
              <a:rPr lang="zh-CN" altLang="en-US" b="1" dirty="0">
                <a:solidFill>
                  <a:srgbClr val="0070C0"/>
                </a:solidFill>
              </a:rPr>
              <a:t>网络认证方案所提供的能力不同</a:t>
            </a:r>
            <a:endParaRPr lang="en-US" altLang="zh-CN" b="1" dirty="0">
              <a:solidFill>
                <a:srgbClr val="0070C0"/>
              </a:solidFill>
            </a:endParaRPr>
          </a:p>
          <a:p>
            <a:pPr lvl="2"/>
            <a:r>
              <a:rPr lang="zh-CN" altLang="en-US" dirty="0"/>
              <a:t>为单一系统提供服务、为多系统提供统一服务</a:t>
            </a:r>
            <a:endParaRPr lang="en-US" altLang="zh-CN" dirty="0"/>
          </a:p>
          <a:p>
            <a:pPr lvl="1"/>
            <a:r>
              <a:rPr lang="zh-CN" altLang="en-US" b="1" dirty="0">
                <a:solidFill>
                  <a:srgbClr val="0070C0"/>
                </a:solidFill>
              </a:rPr>
              <a:t>认证技术应用的场景不同</a:t>
            </a:r>
            <a:endParaRPr lang="en-US" altLang="zh-CN" b="1" dirty="0">
              <a:solidFill>
                <a:srgbClr val="0070C0"/>
              </a:solidFill>
            </a:endParaRPr>
          </a:p>
          <a:p>
            <a:pPr lvl="2"/>
            <a:r>
              <a:rPr lang="zh-CN" altLang="en-US" dirty="0"/>
              <a:t>有线网络、无线网络、物联网</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“认证”的概念</a:t>
            </a:r>
            <a:endParaRPr lang="zh-CN" altLang="en-US" dirty="0"/>
          </a:p>
        </p:txBody>
      </p:sp>
      <p:sp>
        <p:nvSpPr>
          <p:cNvPr id="3" name="内容占位符 2"/>
          <p:cNvSpPr>
            <a:spLocks noGrp="1"/>
          </p:cNvSpPr>
          <p:nvPr>
            <p:ph idx="1"/>
          </p:nvPr>
        </p:nvSpPr>
        <p:spPr/>
        <p:txBody>
          <a:bodyPr>
            <a:normAutofit/>
          </a:bodyPr>
          <a:lstStyle/>
          <a:p>
            <a:r>
              <a:rPr lang="zh-CN" altLang="en-US" dirty="0"/>
              <a:t>本课程网络认证涵盖</a:t>
            </a:r>
            <a:r>
              <a:rPr lang="en-US" altLang="zh-CN" b="1" dirty="0">
                <a:solidFill>
                  <a:srgbClr val="0070C0"/>
                </a:solidFill>
              </a:rPr>
              <a:t>Authentication &amp; Certification</a:t>
            </a:r>
            <a:r>
              <a:rPr lang="en-US" altLang="zh-CN" dirty="0"/>
              <a:t> </a:t>
            </a:r>
            <a:r>
              <a:rPr lang="zh-CN" altLang="en-US" dirty="0"/>
              <a:t>两方面内容</a:t>
            </a:r>
            <a:endParaRPr lang="en-US" altLang="zh-CN" dirty="0"/>
          </a:p>
          <a:p>
            <a:pPr lvl="1"/>
            <a:r>
              <a:rPr lang="en-US" altLang="zh-CN" dirty="0"/>
              <a:t>Certification</a:t>
            </a:r>
            <a:r>
              <a:rPr lang="zh-CN" altLang="en-US" dirty="0"/>
              <a:t>：</a:t>
            </a:r>
            <a:r>
              <a:rPr lang="en-US" altLang="zh-CN" dirty="0"/>
              <a:t> </a:t>
            </a:r>
            <a:r>
              <a:rPr lang="zh-CN" altLang="en-US" dirty="0"/>
              <a:t>认证</a:t>
            </a:r>
            <a:endParaRPr lang="en-US" altLang="zh-CN" dirty="0"/>
          </a:p>
          <a:p>
            <a:pPr lvl="1"/>
            <a:r>
              <a:rPr lang="en-US" altLang="zh-CN" dirty="0"/>
              <a:t>Authentication</a:t>
            </a:r>
            <a:r>
              <a:rPr lang="zh-CN" altLang="en-US" dirty="0"/>
              <a:t>：鉴别，也常被称为认证</a:t>
            </a:r>
            <a:endParaRPr lang="en-US" altLang="zh-CN" dirty="0"/>
          </a:p>
          <a:p>
            <a:r>
              <a:rPr lang="zh-CN" altLang="en-US" dirty="0"/>
              <a:t>通俗地理解</a:t>
            </a:r>
            <a:endParaRPr lang="en-US" altLang="zh-CN" dirty="0"/>
          </a:p>
          <a:p>
            <a:pPr lvl="1"/>
            <a:r>
              <a:rPr lang="zh-CN" altLang="en-US" dirty="0"/>
              <a:t>公民获得身份证的过程是</a:t>
            </a:r>
            <a:r>
              <a:rPr lang="en-US" altLang="zh-CN" dirty="0"/>
              <a:t>Certification</a:t>
            </a:r>
            <a:endParaRPr lang="en-US" altLang="zh-CN" dirty="0"/>
          </a:p>
          <a:p>
            <a:pPr lvl="1"/>
            <a:r>
              <a:rPr lang="zh-CN" altLang="en-US" dirty="0"/>
              <a:t>公民进火车站乘车刷身份证验证的过程是</a:t>
            </a:r>
            <a:r>
              <a:rPr lang="en-US" altLang="zh-CN" dirty="0"/>
              <a:t>Authentication</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相关概念</a:t>
            </a:r>
            <a:endParaRPr lang="zh-CN" altLang="en-US" dirty="0"/>
          </a:p>
        </p:txBody>
      </p:sp>
      <p:sp>
        <p:nvSpPr>
          <p:cNvPr id="3" name="内容占位符 2"/>
          <p:cNvSpPr>
            <a:spLocks noGrp="1"/>
          </p:cNvSpPr>
          <p:nvPr>
            <p:ph idx="1"/>
          </p:nvPr>
        </p:nvSpPr>
        <p:spPr>
          <a:xfrm>
            <a:off x="1097280" y="1891454"/>
            <a:ext cx="10058400" cy="4737946"/>
          </a:xfrm>
        </p:spPr>
        <p:txBody>
          <a:bodyPr>
            <a:normAutofit fontScale="85000" lnSpcReduction="20000"/>
          </a:bodyPr>
          <a:lstStyle/>
          <a:p>
            <a:r>
              <a:rPr lang="zh-CN" altLang="en-US" dirty="0"/>
              <a:t>标识</a:t>
            </a:r>
            <a:r>
              <a:rPr lang="en-US" altLang="zh-CN" dirty="0"/>
              <a:t>Identification</a:t>
            </a:r>
            <a:endParaRPr lang="en-US" altLang="zh-CN" dirty="0"/>
          </a:p>
          <a:p>
            <a:pPr lvl="1"/>
            <a:r>
              <a:rPr lang="zh-CN" altLang="en-US" dirty="0"/>
              <a:t>在一定范围内，唯一确定地区分各实体的命名体系或方法。</a:t>
            </a:r>
            <a:endParaRPr lang="en-US" altLang="zh-CN" dirty="0"/>
          </a:p>
          <a:p>
            <a:pPr lvl="1"/>
            <a:r>
              <a:rPr lang="zh-CN" altLang="en-US" dirty="0"/>
              <a:t>如，身份证号码</a:t>
            </a:r>
            <a:endParaRPr lang="zh-CN" altLang="en-US" dirty="0"/>
          </a:p>
          <a:p>
            <a:r>
              <a:rPr lang="zh-CN" altLang="en-US" dirty="0"/>
              <a:t>鉴别</a:t>
            </a:r>
            <a:r>
              <a:rPr lang="en-US" altLang="zh-CN" dirty="0"/>
              <a:t>Authentication</a:t>
            </a:r>
            <a:endParaRPr lang="en-US" altLang="zh-CN" dirty="0"/>
          </a:p>
          <a:p>
            <a:pPr lvl="1"/>
            <a:r>
              <a:rPr lang="zh-CN" altLang="en-US" dirty="0"/>
              <a:t>通常指身份鉴别，即，获知通信对方的身份标识的过程。</a:t>
            </a:r>
            <a:endParaRPr lang="zh-CN" altLang="en-US" dirty="0"/>
          </a:p>
          <a:p>
            <a:pPr lvl="2"/>
            <a:r>
              <a:rPr lang="zh-CN" altLang="en-US" dirty="0"/>
              <a:t>在中文环境中，有时候，也用“身份认证”来表示“身份鉴别”。</a:t>
            </a:r>
            <a:endParaRPr lang="zh-CN" altLang="en-US" dirty="0"/>
          </a:p>
          <a:p>
            <a:pPr lvl="1"/>
            <a:r>
              <a:rPr lang="zh-CN" altLang="en-US" dirty="0"/>
              <a:t>进一步，有数据源鉴别</a:t>
            </a:r>
            <a:r>
              <a:rPr lang="en-US" altLang="zh-CN" dirty="0"/>
              <a:t>Data Source Authentication</a:t>
            </a:r>
            <a:r>
              <a:rPr lang="zh-CN" altLang="en-US" dirty="0"/>
              <a:t>，即，在通信中，获知数据生成方或发送方的身份标识的过程。</a:t>
            </a:r>
            <a:endParaRPr lang="zh-CN" altLang="en-US" dirty="0"/>
          </a:p>
          <a:p>
            <a:r>
              <a:rPr lang="zh-CN" altLang="en-US" dirty="0"/>
              <a:t>认证</a:t>
            </a:r>
            <a:r>
              <a:rPr lang="en-US" altLang="zh-CN" dirty="0"/>
              <a:t>Certification</a:t>
            </a:r>
            <a:endParaRPr lang="en-US" altLang="zh-CN" dirty="0"/>
          </a:p>
          <a:p>
            <a:pPr lvl="1"/>
            <a:r>
              <a:rPr lang="zh-CN" altLang="en-US" dirty="0"/>
              <a:t>证实某特定实体具有某种或某些属性。</a:t>
            </a:r>
            <a:endParaRPr lang="zh-CN" altLang="en-US" dirty="0"/>
          </a:p>
          <a:p>
            <a:pPr lvl="1"/>
            <a:r>
              <a:rPr lang="zh-CN" altLang="en-US" dirty="0"/>
              <a:t>进一步，认可</a:t>
            </a:r>
            <a:r>
              <a:rPr lang="en-US" altLang="zh-CN" dirty="0"/>
              <a:t>Accreditation</a:t>
            </a:r>
            <a:r>
              <a:rPr lang="zh-CN" altLang="en-US" dirty="0"/>
              <a:t>，指，证实某特定实体具有的某种或某一些属性达到一定的预设程度。</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任课教师</a:t>
            </a:r>
            <a:endParaRPr lang="zh-CN" altLang="en-US" dirty="0"/>
          </a:p>
        </p:txBody>
      </p:sp>
      <p:sp>
        <p:nvSpPr>
          <p:cNvPr id="3" name="内容占位符 2"/>
          <p:cNvSpPr>
            <a:spLocks noGrp="1"/>
          </p:cNvSpPr>
          <p:nvPr>
            <p:ph idx="1"/>
          </p:nvPr>
        </p:nvSpPr>
        <p:spPr/>
        <p:txBody>
          <a:bodyPr>
            <a:noAutofit/>
          </a:bodyPr>
          <a:lstStyle/>
          <a:p>
            <a:r>
              <a:rPr lang="zh-CN" altLang="en-US" sz="2400" b="1" dirty="0"/>
              <a:t>首席：林璟锵 教授</a:t>
            </a:r>
            <a:endParaRPr lang="en-US" altLang="zh-CN" sz="2400" b="1" dirty="0"/>
          </a:p>
          <a:p>
            <a:pPr lvl="1"/>
            <a:r>
              <a:rPr lang="zh-CN" altLang="en-US" sz="2000" dirty="0"/>
              <a:t>中国科学技术大学</a:t>
            </a:r>
            <a:r>
              <a:rPr lang="en-US" altLang="zh-CN" sz="2000" dirty="0"/>
              <a:t> </a:t>
            </a:r>
            <a:r>
              <a:rPr lang="zh-CN" altLang="en-US" sz="2000" dirty="0"/>
              <a:t>网络空间安全学院 教授，北京中科研究院 研究员</a:t>
            </a:r>
            <a:endParaRPr lang="en-US" altLang="zh-CN" sz="2000" dirty="0"/>
          </a:p>
          <a:p>
            <a:pPr lvl="1"/>
            <a:r>
              <a:rPr lang="en-US" altLang="zh-CN" sz="2000" dirty="0"/>
              <a:t>Email: </a:t>
            </a:r>
            <a:r>
              <a:rPr lang="en-US" altLang="zh-CN" sz="2000" dirty="0">
                <a:hlinkClick r:id="rId1"/>
              </a:rPr>
              <a:t>linjq@ustc.edu.cn</a:t>
            </a:r>
            <a:r>
              <a:rPr lang="en-US" altLang="zh-CN" sz="2000" dirty="0"/>
              <a:t> </a:t>
            </a:r>
            <a:endParaRPr lang="en-US" altLang="zh-CN" sz="2000" dirty="0"/>
          </a:p>
          <a:p>
            <a:r>
              <a:rPr lang="zh-CN" altLang="en-US" sz="2400" b="1" dirty="0"/>
              <a:t>主讲：</a:t>
            </a:r>
            <a:endParaRPr lang="en-US" altLang="zh-CN" sz="2400" b="1" dirty="0"/>
          </a:p>
          <a:p>
            <a:pPr lvl="1"/>
            <a:r>
              <a:rPr lang="zh-CN" altLang="en-US" sz="2000" smtClean="0"/>
              <a:t>马</a:t>
            </a:r>
            <a:r>
              <a:rPr lang="zh-CN" altLang="en-US" sz="2000" dirty="0"/>
              <a:t>存庆 高级工程师  中国科学院信息工程研究所 信息安全国家重点实验室</a:t>
            </a:r>
            <a:endParaRPr lang="en-US" altLang="zh-CN" sz="2000" dirty="0"/>
          </a:p>
          <a:p>
            <a:pPr lvl="2"/>
            <a:r>
              <a:rPr lang="en-US" altLang="zh-CN" sz="1600" dirty="0"/>
              <a:t>Email: </a:t>
            </a:r>
            <a:r>
              <a:rPr lang="en-US" altLang="zh-CN" sz="1600" dirty="0">
                <a:hlinkClick r:id="rId2"/>
              </a:rPr>
              <a:t>macunqing@iie.ac.cn</a:t>
            </a:r>
            <a:endParaRPr lang="en-US" altLang="zh-CN" sz="1600" dirty="0"/>
          </a:p>
          <a:p>
            <a:r>
              <a:rPr lang="zh-CN" altLang="en-US" sz="2400" b="1" dirty="0"/>
              <a:t>助教：</a:t>
            </a:r>
            <a:endParaRPr lang="en-US" altLang="zh-CN" sz="2400" b="1" dirty="0"/>
          </a:p>
          <a:p>
            <a:pPr lvl="1"/>
            <a:r>
              <a:rPr lang="zh-CN" altLang="en-US" sz="2000" dirty="0"/>
              <a:t>李梦婕  硕士生  中国科学院信息工程研究所 信息安全国家重点实验室</a:t>
            </a:r>
            <a:endParaRPr lang="en-US" altLang="zh-CN" sz="2000" dirty="0"/>
          </a:p>
          <a:p>
            <a:pPr lvl="2"/>
            <a:r>
              <a:rPr lang="en-US" altLang="zh-CN" sz="1600" dirty="0"/>
              <a:t>Email: </a:t>
            </a:r>
            <a:r>
              <a:rPr lang="en-US" altLang="zh-CN" sz="1600" dirty="0">
                <a:hlinkClick r:id="rId3"/>
              </a:rPr>
              <a:t>wanhuiqing@iie.ac.cn</a:t>
            </a:r>
            <a:r>
              <a:rPr lang="en-US" altLang="zh-CN" sz="1600" dirty="0"/>
              <a:t> </a:t>
            </a:r>
            <a:endParaRPr lang="en-US" altLang="zh-CN" sz="1600" dirty="0"/>
          </a:p>
          <a:p>
            <a:endParaRPr lang="en-US" altLang="zh-CN" sz="2000" dirty="0"/>
          </a:p>
          <a:p>
            <a:pPr marL="201295" lvl="1" indent="0">
              <a:buNone/>
            </a:pPr>
            <a:endParaRPr lang="en-US" altLang="zh-CN" sz="2000" dirty="0"/>
          </a:p>
          <a:p>
            <a:pPr lvl="1"/>
            <a:endParaRPr lang="en-US" altLang="zh-C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鉴别是什么？</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本课程包含的第一部分内容</a:t>
            </a:r>
            <a:endParaRPr lang="en-US" altLang="zh-CN" dirty="0"/>
          </a:p>
          <a:p>
            <a:r>
              <a:rPr lang="zh-CN" altLang="en-US" dirty="0"/>
              <a:t>鉴别（</a:t>
            </a:r>
            <a:r>
              <a:rPr lang="en-US" altLang="zh-CN" dirty="0"/>
              <a:t> Authentication </a:t>
            </a:r>
            <a:r>
              <a:rPr lang="zh-CN" altLang="en-US" dirty="0"/>
              <a:t>）最基本的意思</a:t>
            </a:r>
            <a:r>
              <a:rPr lang="en-US" altLang="zh-CN" dirty="0"/>
              <a:t>——</a:t>
            </a:r>
            <a:r>
              <a:rPr lang="zh-CN" altLang="en-US" dirty="0"/>
              <a:t>身份鉴别</a:t>
            </a:r>
            <a:endParaRPr lang="en-US" altLang="zh-CN" dirty="0"/>
          </a:p>
          <a:p>
            <a:pPr lvl="1"/>
            <a:r>
              <a:rPr lang="zh-CN" altLang="en-US" dirty="0"/>
              <a:t>当有一个“实体”，在网络上与我“交互”时</a:t>
            </a:r>
            <a:endParaRPr lang="en-US" altLang="zh-CN" dirty="0"/>
          </a:p>
          <a:p>
            <a:pPr lvl="1"/>
            <a:r>
              <a:rPr lang="zh-CN" altLang="en-US" dirty="0"/>
              <a:t>“它”是谁？</a:t>
            </a:r>
            <a:endParaRPr lang="en-US" altLang="zh-CN" dirty="0"/>
          </a:p>
          <a:p>
            <a:pPr lvl="1"/>
            <a:r>
              <a:rPr lang="zh-CN" altLang="en-US" dirty="0"/>
              <a:t>确认“它”是谁的过程？</a:t>
            </a:r>
            <a:endParaRPr lang="en-US" altLang="zh-CN" dirty="0"/>
          </a:p>
          <a:p>
            <a:pPr lvl="1"/>
            <a:r>
              <a:rPr lang="zh-CN" altLang="en-US" dirty="0"/>
              <a:t>证实一个实体是所声称的实体</a:t>
            </a:r>
            <a:r>
              <a:rPr lang="en-US" altLang="zh-CN" dirty="0"/>
              <a:t>——GB/T 15843.1-2017《</a:t>
            </a:r>
            <a:r>
              <a:rPr lang="zh-CN" altLang="en-US" dirty="0"/>
              <a:t>信息技术 安全技术 实体鉴别 第</a:t>
            </a:r>
            <a:r>
              <a:rPr lang="en-US" altLang="zh-CN" dirty="0"/>
              <a:t>1</a:t>
            </a:r>
            <a:r>
              <a:rPr lang="zh-CN" altLang="en-US" dirty="0"/>
              <a:t>部分 概述</a:t>
            </a:r>
            <a:r>
              <a:rPr lang="en-US" altLang="zh-CN" dirty="0"/>
              <a:t>》</a:t>
            </a:r>
            <a:endParaRPr lang="en-US" altLang="zh-CN" dirty="0"/>
          </a:p>
          <a:p>
            <a:r>
              <a:rPr lang="zh-CN" altLang="en-US" dirty="0"/>
              <a:t>扩展至“数据起源鉴别”</a:t>
            </a:r>
            <a:r>
              <a:rPr lang="en-US" altLang="zh-CN" dirty="0"/>
              <a:t> Data source authentication</a:t>
            </a:r>
            <a:endParaRPr lang="en-US" altLang="zh-CN" dirty="0"/>
          </a:p>
          <a:p>
            <a:pPr lvl="1"/>
            <a:r>
              <a:rPr lang="zh-CN" altLang="en-US" dirty="0"/>
              <a:t>当我通过网络收到一份数据</a:t>
            </a:r>
            <a:endParaRPr lang="en-US" altLang="zh-CN" dirty="0"/>
          </a:p>
          <a:p>
            <a:pPr lvl="1"/>
            <a:r>
              <a:rPr lang="zh-CN" altLang="en-US" dirty="0"/>
              <a:t>“确认它是谁的发出</a:t>
            </a:r>
            <a:r>
              <a:rPr lang="en-US" altLang="zh-CN" dirty="0"/>
              <a:t>/</a:t>
            </a:r>
            <a:r>
              <a:rPr lang="zh-CN" altLang="en-US" dirty="0"/>
              <a:t>产生”的过程？</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Authentication</a:t>
            </a:r>
            <a:r>
              <a:rPr lang="zh-CN" altLang="en-US" dirty="0"/>
              <a:t>的基本方法</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最基本的网络身份鉴别是什么</a:t>
            </a:r>
            <a:endParaRPr lang="en-US" altLang="zh-CN" dirty="0"/>
          </a:p>
          <a:p>
            <a:pPr lvl="1"/>
            <a:r>
              <a:rPr lang="zh-CN" altLang="en-US" dirty="0"/>
              <a:t>在各种网络信息系统中，用户名</a:t>
            </a:r>
            <a:r>
              <a:rPr lang="en-US" altLang="zh-CN" dirty="0"/>
              <a:t>/</a:t>
            </a:r>
            <a:r>
              <a:rPr lang="zh-CN" altLang="en-US" dirty="0"/>
              <a:t>口令登录系统</a:t>
            </a:r>
            <a:endParaRPr lang="en-US" altLang="zh-CN" dirty="0"/>
          </a:p>
          <a:p>
            <a:r>
              <a:rPr lang="zh-CN" altLang="en-US" dirty="0"/>
              <a:t>如何进行身份鉴别</a:t>
            </a:r>
            <a:endParaRPr lang="en-US" altLang="zh-CN" dirty="0"/>
          </a:p>
          <a:p>
            <a:pPr lvl="1"/>
            <a:r>
              <a:rPr lang="en-US" altLang="zh-CN" dirty="0"/>
              <a:t>Something you know</a:t>
            </a:r>
            <a:endParaRPr lang="en-US" altLang="zh-CN" dirty="0"/>
          </a:p>
          <a:p>
            <a:pPr lvl="2"/>
            <a:r>
              <a:rPr lang="zh-CN" altLang="en-US" dirty="0"/>
              <a:t>口令</a:t>
            </a:r>
            <a:endParaRPr lang="en-US" altLang="zh-CN" dirty="0"/>
          </a:p>
          <a:p>
            <a:pPr lvl="1"/>
            <a:r>
              <a:rPr lang="en-US" altLang="zh-CN" dirty="0"/>
              <a:t>Something you have</a:t>
            </a:r>
            <a:endParaRPr lang="en-US" altLang="zh-CN" dirty="0"/>
          </a:p>
          <a:p>
            <a:pPr lvl="2"/>
            <a:r>
              <a:rPr lang="en-US" altLang="zh-CN" dirty="0"/>
              <a:t>U</a:t>
            </a:r>
            <a:r>
              <a:rPr lang="zh-CN" altLang="en-US" dirty="0"/>
              <a:t>盾</a:t>
            </a:r>
            <a:endParaRPr lang="en-US" altLang="zh-CN" dirty="0"/>
          </a:p>
          <a:p>
            <a:pPr lvl="1"/>
            <a:r>
              <a:rPr lang="en-US" altLang="zh-CN" dirty="0"/>
              <a:t>Something you are</a:t>
            </a:r>
            <a:endParaRPr lang="en-US" altLang="zh-CN" dirty="0"/>
          </a:p>
          <a:p>
            <a:pPr lvl="2"/>
            <a:r>
              <a:rPr lang="zh-CN" altLang="en-US" dirty="0"/>
              <a:t>指纹、虹膜、声音</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口令</a:t>
            </a:r>
            <a:r>
              <a:rPr lang="en-US" altLang="zh-CN" dirty="0"/>
              <a:t>——</a:t>
            </a:r>
            <a:r>
              <a:rPr lang="zh-CN" altLang="en-US" dirty="0"/>
              <a:t>最基本的鉴别方式</a:t>
            </a:r>
            <a:endParaRPr lang="zh-CN" altLang="en-US" dirty="0"/>
          </a:p>
        </p:txBody>
      </p:sp>
      <p:sp>
        <p:nvSpPr>
          <p:cNvPr id="2" name="内容占位符 1"/>
          <p:cNvSpPr>
            <a:spLocks noGrp="1"/>
          </p:cNvSpPr>
          <p:nvPr>
            <p:ph idx="1"/>
          </p:nvPr>
        </p:nvSpPr>
        <p:spPr/>
        <p:txBody>
          <a:bodyPr>
            <a:normAutofit/>
          </a:bodyPr>
          <a:lstStyle/>
          <a:p>
            <a:r>
              <a:rPr lang="zh-CN" altLang="en-US" b="1" dirty="0">
                <a:solidFill>
                  <a:srgbClr val="0070C0"/>
                </a:solidFill>
              </a:rPr>
              <a:t>口令</a:t>
            </a:r>
            <a:r>
              <a:rPr lang="en-US" altLang="zh-CN" b="1" dirty="0">
                <a:solidFill>
                  <a:srgbClr val="0070C0"/>
                </a:solidFill>
              </a:rPr>
              <a:t>Password</a:t>
            </a:r>
            <a:endParaRPr lang="en-US" altLang="zh-CN" b="1" dirty="0">
              <a:solidFill>
                <a:srgbClr val="0070C0"/>
              </a:solidFill>
            </a:endParaRPr>
          </a:p>
          <a:p>
            <a:pPr lvl="1"/>
            <a:r>
              <a:rPr lang="zh-CN" altLang="en-US" dirty="0"/>
              <a:t>一串字符，人可记住的</a:t>
            </a:r>
            <a:endParaRPr lang="en-US" altLang="zh-CN" dirty="0"/>
          </a:p>
          <a:p>
            <a:r>
              <a:rPr lang="zh-CN" altLang="en-US" dirty="0"/>
              <a:t>在很多场合，称为“密码”</a:t>
            </a:r>
            <a:endParaRPr lang="en-US" altLang="zh-CN" dirty="0"/>
          </a:p>
          <a:p>
            <a:pPr lvl="1"/>
            <a:r>
              <a:rPr lang="zh-CN" altLang="en-US" dirty="0"/>
              <a:t>在学术场合，</a:t>
            </a:r>
            <a:r>
              <a:rPr lang="zh-CN" altLang="en-US" b="1" dirty="0">
                <a:solidFill>
                  <a:srgbClr val="0070C0"/>
                </a:solidFill>
              </a:rPr>
              <a:t>密码是</a:t>
            </a:r>
            <a:r>
              <a:rPr lang="en-US" altLang="zh-CN" b="1" dirty="0">
                <a:solidFill>
                  <a:srgbClr val="0070C0"/>
                </a:solidFill>
              </a:rPr>
              <a:t>Cryptography</a:t>
            </a:r>
            <a:r>
              <a:rPr lang="zh-CN" altLang="en-US" dirty="0"/>
              <a:t>，通常狭义地指加密算法</a:t>
            </a:r>
            <a:endParaRPr lang="en-US" altLang="zh-CN" dirty="0"/>
          </a:p>
          <a:p>
            <a:pPr lvl="1"/>
            <a:r>
              <a:rPr lang="zh-CN" altLang="en-US" dirty="0"/>
              <a:t>广义的</a:t>
            </a:r>
            <a:r>
              <a:rPr lang="en-US" altLang="zh-CN" dirty="0"/>
              <a:t>Cryptography</a:t>
            </a:r>
            <a:r>
              <a:rPr lang="zh-CN" altLang="en-US" dirty="0"/>
              <a:t>包括更多类型的算法</a:t>
            </a:r>
            <a:endParaRPr lang="en-US" altLang="zh-CN" dirty="0"/>
          </a:p>
          <a:p>
            <a:r>
              <a:rPr lang="zh-CN" altLang="en-US" dirty="0"/>
              <a:t>在本课程中，我们需要严格区分</a:t>
            </a:r>
            <a:endParaRPr lang="en-US" altLang="zh-CN" dirty="0"/>
          </a:p>
          <a:p>
            <a:pPr lvl="1"/>
            <a:r>
              <a:rPr lang="zh-CN" altLang="en-US" dirty="0"/>
              <a:t>“口令</a:t>
            </a:r>
            <a:r>
              <a:rPr lang="en-US" altLang="zh-CN" dirty="0"/>
              <a:t>Password</a:t>
            </a:r>
            <a:r>
              <a:rPr lang="zh-CN" altLang="en-US" dirty="0"/>
              <a:t>”</a:t>
            </a:r>
            <a:r>
              <a:rPr lang="en-US" altLang="zh-CN" dirty="0"/>
              <a:t>		</a:t>
            </a:r>
            <a:r>
              <a:rPr lang="zh-CN" altLang="en-US" dirty="0"/>
              <a:t>“密码</a:t>
            </a:r>
            <a:r>
              <a:rPr lang="en-US" altLang="zh-CN" dirty="0"/>
              <a:t>Cryptography</a:t>
            </a:r>
            <a:r>
              <a:rPr lang="zh-CN" altLang="en-US" dirty="0"/>
              <a:t>”</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基于口令的鉴别</a:t>
            </a:r>
            <a:endParaRPr lang="zh-CN" altLang="en-US" dirty="0"/>
          </a:p>
        </p:txBody>
      </p:sp>
      <p:sp>
        <p:nvSpPr>
          <p:cNvPr id="3" name="内容占位符 2"/>
          <p:cNvSpPr>
            <a:spLocks noGrp="1"/>
          </p:cNvSpPr>
          <p:nvPr>
            <p:ph idx="1"/>
          </p:nvPr>
        </p:nvSpPr>
        <p:spPr/>
        <p:txBody>
          <a:bodyPr>
            <a:normAutofit/>
          </a:bodyPr>
          <a:lstStyle/>
          <a:p>
            <a:pPr>
              <a:lnSpc>
                <a:spcPct val="90000"/>
              </a:lnSpc>
            </a:pPr>
            <a:r>
              <a:rPr lang="zh-CN" altLang="en-US" dirty="0"/>
              <a:t>口令是最常用的身份认证方式，也最好理解</a:t>
            </a:r>
            <a:endParaRPr lang="zh-CN" altLang="en-US" dirty="0"/>
          </a:p>
          <a:p>
            <a:pPr lvl="1">
              <a:lnSpc>
                <a:spcPct val="90000"/>
              </a:lnSpc>
            </a:pPr>
            <a:r>
              <a:rPr lang="zh-CN" altLang="en-US" dirty="0"/>
              <a:t>不需要特殊的硬件，不需要专门的输入器</a:t>
            </a:r>
            <a:endParaRPr lang="zh-CN" altLang="en-US" dirty="0"/>
          </a:p>
          <a:p>
            <a:r>
              <a:rPr lang="zh-CN" altLang="en-US" dirty="0"/>
              <a:t>当有一个“实体”，通过网络与学校的计算机</a:t>
            </a:r>
            <a:r>
              <a:rPr lang="en-US" altLang="zh-CN" dirty="0"/>
              <a:t>/</a:t>
            </a:r>
            <a:r>
              <a:rPr lang="zh-CN" altLang="en-US" dirty="0"/>
              <a:t>服务器通信，想用进入选课系统时</a:t>
            </a:r>
            <a:endParaRPr lang="en-US" altLang="zh-CN" dirty="0"/>
          </a:p>
          <a:p>
            <a:pPr lvl="1"/>
            <a:r>
              <a:rPr lang="zh-CN" altLang="en-US" dirty="0"/>
              <a:t>它是谁？</a:t>
            </a:r>
            <a:endParaRPr lang="en-US" altLang="zh-CN" dirty="0"/>
          </a:p>
          <a:p>
            <a:pPr lvl="1"/>
            <a:r>
              <a:rPr lang="zh-CN" altLang="en-US" dirty="0"/>
              <a:t>在“口令”帮助下，确认它是谁的过程</a:t>
            </a:r>
            <a:endParaRPr lang="en-US" altLang="zh-CN" dirty="0"/>
          </a:p>
          <a:p>
            <a:pPr lvl="2"/>
            <a:r>
              <a:rPr lang="zh-CN" altLang="en-US" dirty="0"/>
              <a:t>实体提供的口令与服务器存储的口令匹配</a:t>
            </a:r>
            <a:endParaRPr lang="en-US" altLang="zh-CN" dirty="0"/>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口令的问题</a:t>
            </a:r>
            <a:endParaRPr lang="zh-CN" altLang="en-US" dirty="0"/>
          </a:p>
        </p:txBody>
      </p:sp>
      <p:sp>
        <p:nvSpPr>
          <p:cNvPr id="2" name="内容占位符 1"/>
          <p:cNvSpPr>
            <a:spLocks noGrp="1"/>
          </p:cNvSpPr>
          <p:nvPr>
            <p:ph idx="1"/>
          </p:nvPr>
        </p:nvSpPr>
        <p:spPr/>
        <p:txBody>
          <a:bodyPr>
            <a:normAutofit/>
          </a:bodyPr>
          <a:lstStyle/>
          <a:p>
            <a:pPr>
              <a:lnSpc>
                <a:spcPct val="90000"/>
              </a:lnSpc>
            </a:pPr>
            <a:r>
              <a:rPr lang="zh-CN" altLang="en-US" dirty="0"/>
              <a:t>口令系统的安全性依赖于</a:t>
            </a:r>
            <a:endParaRPr lang="zh-CN" altLang="en-US" dirty="0"/>
          </a:p>
          <a:p>
            <a:pPr lvl="1">
              <a:lnSpc>
                <a:spcPct val="90000"/>
              </a:lnSpc>
            </a:pPr>
            <a:r>
              <a:rPr lang="zh-CN" altLang="en-US" dirty="0"/>
              <a:t>足够的技术手段保护巨大的数据库</a:t>
            </a:r>
            <a:endParaRPr lang="zh-CN" altLang="en-US" dirty="0"/>
          </a:p>
          <a:p>
            <a:pPr lvl="1">
              <a:lnSpc>
                <a:spcPct val="90000"/>
              </a:lnSpc>
            </a:pPr>
            <a:r>
              <a:rPr lang="zh-CN" altLang="en-US" dirty="0"/>
              <a:t>对抗重放攻击</a:t>
            </a:r>
            <a:endParaRPr lang="zh-CN" altLang="en-US" dirty="0"/>
          </a:p>
          <a:p>
            <a:pPr lvl="1">
              <a:lnSpc>
                <a:spcPct val="90000"/>
              </a:lnSpc>
            </a:pPr>
            <a:r>
              <a:rPr lang="zh-CN" altLang="en-US" dirty="0"/>
              <a:t>对抗穷举暴力攻击</a:t>
            </a:r>
            <a:endParaRPr lang="zh-CN" altLang="en-US" dirty="0"/>
          </a:p>
          <a:p>
            <a:pPr lvl="2">
              <a:lnSpc>
                <a:spcPct val="90000"/>
              </a:lnSpc>
            </a:pPr>
            <a:r>
              <a:rPr lang="zh-CN" altLang="en-US" dirty="0"/>
              <a:t>不可能记住足够长的、足以对抗暴力攻击的口令</a:t>
            </a:r>
            <a:endParaRPr lang="en-US" altLang="zh-CN" dirty="0"/>
          </a:p>
          <a:p>
            <a:pPr lvl="1"/>
            <a:r>
              <a:rPr lang="zh-CN" altLang="en-US" dirty="0"/>
              <a:t>实现上的问题，明文口令</a:t>
            </a:r>
            <a:endParaRPr lang="en-US" altLang="zh-CN" dirty="0"/>
          </a:p>
          <a:p>
            <a:pPr lvl="2"/>
            <a:r>
              <a:rPr lang="zh-CN" altLang="en-US" dirty="0"/>
              <a:t>新闻事件，涉及</a:t>
            </a:r>
            <a:r>
              <a:rPr lang="en-US" altLang="zh-CN" dirty="0"/>
              <a:t>CSDN</a:t>
            </a:r>
            <a:r>
              <a:rPr lang="zh-CN" altLang="en-US" dirty="0"/>
              <a:t>、天涯等著名网站</a:t>
            </a:r>
            <a:endParaRPr lang="en-US" altLang="zh-CN" dirty="0"/>
          </a:p>
          <a:p>
            <a:pPr lvl="2"/>
            <a:r>
              <a:rPr lang="en-US" altLang="zh-CN" dirty="0"/>
              <a:t>2016</a:t>
            </a:r>
            <a:r>
              <a:rPr lang="zh-CN" altLang="en-US" dirty="0"/>
              <a:t>年美国大范围断网事件</a:t>
            </a:r>
            <a:endParaRPr lang="en-US" altLang="zh-CN" dirty="0"/>
          </a:p>
          <a:p>
            <a:pPr marL="914400" lvl="2" indent="0">
              <a:buNone/>
            </a:pPr>
            <a:endParaRPr lang="en-US" altLang="zh-CN" dirty="0"/>
          </a:p>
        </p:txBody>
      </p:sp>
      <p:sp>
        <p:nvSpPr>
          <p:cNvPr id="4" name="矩形 3"/>
          <p:cNvSpPr/>
          <p:nvPr/>
        </p:nvSpPr>
        <p:spPr>
          <a:xfrm>
            <a:off x="4503091" y="1228514"/>
            <a:ext cx="7409793" cy="2998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just"/>
            <a:r>
              <a:rPr lang="en-US" altLang="zh-CN" sz="2400" b="1" dirty="0"/>
              <a:t>2016</a:t>
            </a:r>
            <a:r>
              <a:rPr lang="zh-CN" altLang="en-US" sz="2400" b="1" dirty="0"/>
              <a:t>年</a:t>
            </a:r>
            <a:r>
              <a:rPr lang="en-US" altLang="zh-CN" sz="2400" b="1" dirty="0"/>
              <a:t>10</a:t>
            </a:r>
            <a:r>
              <a:rPr lang="zh-CN" altLang="en-US" sz="2400" b="1" dirty="0"/>
              <a:t>月</a:t>
            </a:r>
            <a:r>
              <a:rPr lang="en-US" altLang="zh-CN" sz="2400" b="1" dirty="0"/>
              <a:t>21</a:t>
            </a:r>
            <a:r>
              <a:rPr lang="zh-CN" altLang="en-US" sz="2400" b="1" dirty="0"/>
              <a:t>日，美国发生大规模互联网瘫痪事件</a:t>
            </a:r>
            <a:endParaRPr lang="en-US" altLang="zh-CN" sz="2400" b="1" dirty="0"/>
          </a:p>
          <a:p>
            <a:pPr marL="285750" indent="-285750" algn="just">
              <a:buFont typeface="Wingdings" panose="05000000000000000000" pitchFamily="2" charset="2"/>
              <a:buChar char="l"/>
            </a:pPr>
            <a:r>
              <a:rPr lang="zh-CN" altLang="en-US" sz="2400" dirty="0"/>
              <a:t>造成本次大规模网络瘫痪的原因是</a:t>
            </a:r>
            <a:r>
              <a:rPr lang="en-US" altLang="zh-CN" sz="2400" dirty="0" err="1"/>
              <a:t>Dyn</a:t>
            </a:r>
            <a:r>
              <a:rPr lang="en-US" altLang="zh-CN" sz="2400" dirty="0"/>
              <a:t> Inc. </a:t>
            </a:r>
            <a:r>
              <a:rPr lang="zh-CN" altLang="en-US" sz="2400" dirty="0"/>
              <a:t>的服务器遭到了</a:t>
            </a:r>
            <a:r>
              <a:rPr lang="en-US" altLang="zh-CN" sz="2400" dirty="0" err="1"/>
              <a:t>DDoS</a:t>
            </a:r>
            <a:r>
              <a:rPr lang="zh-CN" altLang="en-US" sz="2400" dirty="0"/>
              <a:t>攻击。</a:t>
            </a:r>
            <a:endParaRPr lang="en-US" altLang="zh-CN" sz="2400" dirty="0"/>
          </a:p>
          <a:p>
            <a:pPr marL="285750" indent="-285750" algn="just">
              <a:buFont typeface="Wingdings" panose="05000000000000000000" pitchFamily="2" charset="2"/>
              <a:buChar char="l"/>
            </a:pPr>
            <a:r>
              <a:rPr lang="zh-CN" altLang="en-US" sz="2400" dirty="0"/>
              <a:t>大量物联网设备被充当肉鸡，发起</a:t>
            </a:r>
            <a:r>
              <a:rPr lang="en-US" altLang="zh-CN" sz="2400" dirty="0" err="1"/>
              <a:t>Ddos</a:t>
            </a:r>
            <a:r>
              <a:rPr lang="zh-CN" altLang="en-US" sz="2400" dirty="0"/>
              <a:t>攻击；</a:t>
            </a:r>
            <a:endParaRPr lang="en-US" altLang="zh-CN" sz="2400" dirty="0"/>
          </a:p>
          <a:p>
            <a:pPr marL="285750" indent="-285750" algn="just">
              <a:buFont typeface="Wingdings" panose="05000000000000000000" pitchFamily="2" charset="2"/>
              <a:buChar char="l"/>
            </a:pPr>
            <a:r>
              <a:rPr lang="zh-CN" altLang="en-US" sz="2400" dirty="0"/>
              <a:t>其中有大量物联网设备为摄像模组，均采用了</a:t>
            </a:r>
            <a:r>
              <a:rPr lang="zh-CN" altLang="en-US" sz="2400" b="1" dirty="0"/>
              <a:t>默认登录口令</a:t>
            </a:r>
            <a:r>
              <a:rPr lang="en-US" altLang="zh-CN" sz="2400" b="1" dirty="0"/>
              <a:t>admin</a:t>
            </a:r>
            <a:endParaRPr lang="en-US" altLang="zh-CN" sz="2400" b="1" dirty="0"/>
          </a:p>
          <a:p>
            <a:pPr algn="just"/>
            <a:endParaRPr lang="en-US" altLang="zh-CN" sz="2400" b="1" dirty="0"/>
          </a:p>
          <a:p>
            <a:pPr algn="ctr"/>
            <a:r>
              <a:rPr lang="zh-CN" altLang="en-US" sz="2400" b="1" dirty="0">
                <a:solidFill>
                  <a:srgbClr val="C00000"/>
                </a:solidFill>
              </a:rPr>
              <a:t>网络认证不仅仅影响账户安全！</a:t>
            </a:r>
            <a:endParaRPr lang="zh-CN" altLang="en-US" sz="2400" b="1" dirty="0">
              <a:solidFill>
                <a:srgbClr val="C00000"/>
              </a:solidFill>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75648" y="4421415"/>
            <a:ext cx="3637236" cy="1905219"/>
          </a:xfrm>
          <a:prstGeom prst="rect">
            <a:avLst/>
          </a:prstGeom>
        </p:spPr>
      </p:pic>
      <p:sp>
        <p:nvSpPr>
          <p:cNvPr id="6" name="文本框 5"/>
          <p:cNvSpPr txBox="1"/>
          <p:nvPr/>
        </p:nvSpPr>
        <p:spPr>
          <a:xfrm>
            <a:off x="1595421" y="5514704"/>
            <a:ext cx="6680227"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000" b="1" dirty="0"/>
              <a:t>在网络中，绝大部分的通信与操作需要进行</a:t>
            </a:r>
            <a:r>
              <a:rPr lang="en-US" altLang="zh-CN" sz="2000" b="1" dirty="0"/>
              <a:t>Authentication</a:t>
            </a:r>
            <a:endParaRPr lang="zh-CN" alt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从口令到对称密码算法</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口令鉴别的基本过程</a:t>
            </a:r>
            <a:endParaRPr lang="en-US" altLang="zh-CN" dirty="0"/>
          </a:p>
          <a:p>
            <a:pPr lvl="1"/>
            <a:r>
              <a:rPr lang="zh-CN" altLang="en-US" dirty="0"/>
              <a:t>“它”知道</a:t>
            </a:r>
            <a:r>
              <a:rPr lang="en-US" altLang="zh-CN" dirty="0"/>
              <a:t>password</a:t>
            </a:r>
            <a:endParaRPr lang="en-US" altLang="zh-CN" dirty="0"/>
          </a:p>
          <a:p>
            <a:pPr lvl="1"/>
            <a:r>
              <a:rPr lang="zh-CN" altLang="en-US" dirty="0"/>
              <a:t>“服务器”也知道</a:t>
            </a:r>
            <a:r>
              <a:rPr lang="en-US" altLang="zh-CN" dirty="0"/>
              <a:t>password</a:t>
            </a:r>
            <a:endParaRPr lang="en-US" altLang="zh-CN" dirty="0"/>
          </a:p>
          <a:p>
            <a:pPr lvl="1"/>
            <a:r>
              <a:rPr lang="zh-CN" altLang="en-US" dirty="0"/>
              <a:t>通过“一个过程”，使得服务器相信：“它”知道这个</a:t>
            </a:r>
            <a:r>
              <a:rPr lang="en-US" altLang="zh-CN" dirty="0"/>
              <a:t>password</a:t>
            </a:r>
            <a:endParaRPr lang="en-US" altLang="zh-CN" dirty="0"/>
          </a:p>
          <a:p>
            <a:r>
              <a:rPr lang="zh-CN" altLang="en-US" dirty="0"/>
              <a:t>最简单的过程</a:t>
            </a:r>
            <a:endParaRPr lang="en-US" altLang="zh-CN" dirty="0"/>
          </a:p>
          <a:p>
            <a:pPr lvl="1"/>
            <a:r>
              <a:rPr lang="zh-CN" altLang="en-US" dirty="0"/>
              <a:t>“它”直接发送</a:t>
            </a:r>
            <a:r>
              <a:rPr lang="en-US" altLang="zh-CN" dirty="0"/>
              <a:t>password</a:t>
            </a:r>
            <a:r>
              <a:rPr lang="zh-CN" altLang="en-US" dirty="0"/>
              <a:t>、服务器对比一下</a:t>
            </a:r>
            <a:endParaRPr lang="en-US" altLang="zh-CN" dirty="0"/>
          </a:p>
          <a:p>
            <a:pPr lvl="1"/>
            <a:r>
              <a:rPr lang="zh-CN" altLang="en-US" dirty="0"/>
              <a:t>问题：窃听</a:t>
            </a:r>
            <a:endParaRPr lang="en-US" altLang="zh-CN" dirty="0"/>
          </a:p>
          <a:p>
            <a:r>
              <a:rPr lang="zh-CN" altLang="en-US" dirty="0"/>
              <a:t>需要在鉴别过程中，进行保护</a:t>
            </a:r>
            <a:endParaRPr lang="en-US" altLang="zh-CN" dirty="0"/>
          </a:p>
          <a:p>
            <a:pPr lvl="1"/>
            <a:r>
              <a:rPr lang="zh-CN" altLang="en-US" dirty="0"/>
              <a:t>密码算法</a:t>
            </a:r>
            <a:r>
              <a:rPr lang="en-US" altLang="zh-CN" dirty="0"/>
              <a:t>Cryptography</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口令与密码</a:t>
            </a:r>
            <a:endParaRPr lang="zh-CN" altLang="en-US" dirty="0"/>
          </a:p>
        </p:txBody>
      </p:sp>
      <p:sp>
        <p:nvSpPr>
          <p:cNvPr id="3" name="内容占位符 2"/>
          <p:cNvSpPr>
            <a:spLocks noGrp="1"/>
          </p:cNvSpPr>
          <p:nvPr>
            <p:ph idx="1"/>
          </p:nvPr>
        </p:nvSpPr>
        <p:spPr/>
        <p:txBody>
          <a:bodyPr>
            <a:normAutofit/>
          </a:bodyPr>
          <a:lstStyle/>
          <a:p>
            <a:r>
              <a:rPr lang="zh-CN" altLang="en-US" dirty="0"/>
              <a:t>口令与密码</a:t>
            </a:r>
            <a:r>
              <a:rPr lang="en-US" altLang="zh-CN" dirty="0"/>
              <a:t>/</a:t>
            </a:r>
            <a:r>
              <a:rPr lang="zh-CN" altLang="en-US" dirty="0"/>
              <a:t>密码算法</a:t>
            </a:r>
            <a:endParaRPr lang="en-US" altLang="zh-CN" dirty="0"/>
          </a:p>
          <a:p>
            <a:pPr lvl="1"/>
            <a:r>
              <a:rPr lang="zh-CN" altLang="en-US" dirty="0"/>
              <a:t>密码算法可以在没有口令的情况下使用</a:t>
            </a:r>
            <a:endParaRPr lang="en-US" altLang="zh-CN" dirty="0"/>
          </a:p>
          <a:p>
            <a:pPr lvl="1"/>
            <a:r>
              <a:rPr lang="zh-CN" altLang="en-US" dirty="0"/>
              <a:t>口令，基本上不能在没有密码算法的情况下、安全地使用</a:t>
            </a:r>
            <a:endParaRPr lang="en-US" altLang="zh-CN" dirty="0"/>
          </a:p>
          <a:p>
            <a:pPr lvl="2"/>
            <a:r>
              <a:rPr lang="zh-CN" altLang="en-US" dirty="0"/>
              <a:t>除非是极其简单的系统中</a:t>
            </a:r>
            <a:endParaRPr lang="en-US" altLang="zh-CN" dirty="0"/>
          </a:p>
          <a:p>
            <a:endParaRPr lang="en-US" altLang="zh-CN" dirty="0"/>
          </a:p>
          <a:p>
            <a:r>
              <a:rPr lang="zh-CN" altLang="en-US" dirty="0"/>
              <a:t>网站登录</a:t>
            </a:r>
            <a:endParaRPr lang="en-US" altLang="zh-CN" dirty="0"/>
          </a:p>
          <a:p>
            <a:pPr lvl="1"/>
            <a:r>
              <a:rPr lang="zh-CN" altLang="en-US" dirty="0"/>
              <a:t>用到口令？用到密码？</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密码算法</a:t>
            </a:r>
            <a:endParaRPr lang="zh-CN" altLang="en-US" dirty="0"/>
          </a:p>
        </p:txBody>
      </p:sp>
      <p:sp>
        <p:nvSpPr>
          <p:cNvPr id="2" name="内容占位符 1"/>
          <p:cNvSpPr>
            <a:spLocks noGrp="1"/>
          </p:cNvSpPr>
          <p:nvPr>
            <p:ph idx="1"/>
          </p:nvPr>
        </p:nvSpPr>
        <p:spPr/>
        <p:txBody>
          <a:bodyPr/>
          <a:lstStyle/>
          <a:p>
            <a:r>
              <a:rPr lang="zh-CN" altLang="en-US" dirty="0"/>
              <a:t>算法公开</a:t>
            </a:r>
            <a:endParaRPr lang="en-US" altLang="zh-CN" dirty="0"/>
          </a:p>
          <a:p>
            <a:r>
              <a:rPr lang="zh-CN" altLang="en-US" dirty="0"/>
              <a:t>密钥是</a:t>
            </a:r>
            <a:r>
              <a:rPr lang="en-US" altLang="zh-CN" dirty="0"/>
              <a:t>128 bits</a:t>
            </a:r>
            <a:r>
              <a:rPr lang="zh-CN" altLang="en-US" dirty="0"/>
              <a:t>，甚至更长</a:t>
            </a:r>
            <a:endParaRPr lang="en-US" altLang="zh-CN" dirty="0"/>
          </a:p>
          <a:p>
            <a:pPr lvl="1"/>
            <a:r>
              <a:rPr lang="zh-CN" altLang="en-US" dirty="0"/>
              <a:t>无法穷举攻击</a:t>
            </a:r>
            <a:endParaRPr lang="en-US" altLang="zh-CN" dirty="0"/>
          </a:p>
          <a:p>
            <a:pPr lvl="1"/>
            <a:r>
              <a:rPr lang="zh-CN" altLang="en-US" dirty="0"/>
              <a:t>当然，人也不可能记住；只能是数据文件的方式</a:t>
            </a:r>
            <a:endParaRPr lang="en-US" altLang="zh-CN" dirty="0"/>
          </a:p>
          <a:p>
            <a:r>
              <a:rPr lang="zh-CN" altLang="en-US" dirty="0"/>
              <a:t>基于密码算法，来实现鉴别</a:t>
            </a:r>
            <a:endParaRPr lang="en-US" altLang="zh-CN" dirty="0"/>
          </a:p>
          <a:p>
            <a:pPr lvl="1"/>
            <a:r>
              <a:rPr lang="zh-CN" altLang="en-US" dirty="0"/>
              <a:t>将安全程度提升到“无法穷举暴力攻击”</a:t>
            </a:r>
            <a:endParaRPr lang="zh-CN" altLang="en-US" dirty="0"/>
          </a:p>
        </p:txBody>
      </p:sp>
      <p:graphicFrame>
        <p:nvGraphicFramePr>
          <p:cNvPr id="1026" name="Object 4"/>
          <p:cNvGraphicFramePr>
            <a:graphicFrameLocks noChangeAspect="1"/>
          </p:cNvGraphicFramePr>
          <p:nvPr/>
        </p:nvGraphicFramePr>
        <p:xfrm>
          <a:off x="2286000" y="5013176"/>
          <a:ext cx="7620000" cy="1911350"/>
        </p:xfrm>
        <a:graphic>
          <a:graphicData uri="http://schemas.openxmlformats.org/presentationml/2006/ole">
            <mc:AlternateContent xmlns:mc="http://schemas.openxmlformats.org/markup-compatibility/2006">
              <mc:Choice xmlns:v="urn:schemas-microsoft-com:vml" Requires="v">
                <p:oleObj spid="_x0000_s4" name="Visio" r:id="rId1" imgW="7059930" imgH="1796415" progId="">
                  <p:embed/>
                </p:oleObj>
              </mc:Choice>
              <mc:Fallback>
                <p:oleObj name="Visio" r:id="rId1" imgW="7059930" imgH="1796415" progId="">
                  <p:embed/>
                  <p:pic>
                    <p:nvPicPr>
                      <p:cNvPr id="0" name="Picture 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013176"/>
                        <a:ext cx="7620000" cy="191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对称密码算法</a:t>
            </a:r>
            <a:endParaRPr lang="zh-CN" altLang="en-US" dirty="0"/>
          </a:p>
        </p:txBody>
      </p:sp>
      <p:sp>
        <p:nvSpPr>
          <p:cNvPr id="2" name="内容占位符 1"/>
          <p:cNvSpPr>
            <a:spLocks noGrp="1"/>
          </p:cNvSpPr>
          <p:nvPr>
            <p:ph idx="1"/>
          </p:nvPr>
        </p:nvSpPr>
        <p:spPr/>
        <p:txBody>
          <a:bodyPr/>
          <a:lstStyle/>
          <a:p>
            <a:r>
              <a:rPr lang="zh-CN" altLang="en-US" dirty="0"/>
              <a:t>知道如何加密=知道如何解密</a:t>
            </a:r>
            <a:endParaRPr lang="zh-CN" altLang="en-US" dirty="0"/>
          </a:p>
          <a:p>
            <a:r>
              <a:rPr lang="zh-CN" altLang="en-US" dirty="0"/>
              <a:t>知道如何验证，就基本知道如何假冒</a:t>
            </a:r>
            <a:endParaRPr lang="zh-CN" altLang="en-US" dirty="0"/>
          </a:p>
          <a:p>
            <a:r>
              <a:rPr lang="zh-CN" altLang="en-US" dirty="0"/>
              <a:t>加密和解密过程中的密钥是一致的（或者说一个密钥很容易从另一个密钥中导出）</a:t>
            </a:r>
            <a:endParaRPr lang="zh-CN" altLang="en-US" dirty="0"/>
          </a:p>
          <a:p>
            <a:r>
              <a:rPr lang="zh-CN" altLang="en-US" dirty="0"/>
              <a:t>在通信中，两两之间使用不同的密钥</a:t>
            </a:r>
            <a:r>
              <a:rPr lang="en-US" altLang="zh-CN" dirty="0"/>
              <a:t>Key</a:t>
            </a:r>
            <a:endParaRPr lang="zh-CN" altLang="en-US" dirty="0"/>
          </a:p>
        </p:txBody>
      </p:sp>
      <p:graphicFrame>
        <p:nvGraphicFramePr>
          <p:cNvPr id="2050" name="Object 4"/>
          <p:cNvGraphicFramePr>
            <a:graphicFrameLocks noChangeAspect="1"/>
          </p:cNvGraphicFramePr>
          <p:nvPr/>
        </p:nvGraphicFramePr>
        <p:xfrm>
          <a:off x="2286000" y="4729404"/>
          <a:ext cx="7620000" cy="1911350"/>
        </p:xfrm>
        <a:graphic>
          <a:graphicData uri="http://schemas.openxmlformats.org/presentationml/2006/ole">
            <mc:AlternateContent xmlns:mc="http://schemas.openxmlformats.org/markup-compatibility/2006">
              <mc:Choice xmlns:v="urn:schemas-microsoft-com:vml" Requires="v">
                <p:oleObj spid="_x0000_s4" name="Visio" r:id="rId1" imgW="7059930" imgH="1796415" progId="">
                  <p:embed/>
                </p:oleObj>
              </mc:Choice>
              <mc:Fallback>
                <p:oleObj name="Visio" r:id="rId1" imgW="7059930" imgH="1796415" progId="">
                  <p:embed/>
                  <p:pic>
                    <p:nvPicPr>
                      <p:cNvPr id="0" name="Picture 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729404"/>
                        <a:ext cx="7620000" cy="191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一种最</a:t>
            </a:r>
            <a:r>
              <a:rPr lang="en-US" altLang="zh-CN" dirty="0"/>
              <a:t>Naïve</a:t>
            </a:r>
            <a:r>
              <a:rPr lang="zh-CN" altLang="en-US" dirty="0"/>
              <a:t>的用法</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口令的基本过程</a:t>
            </a:r>
            <a:endParaRPr lang="en-US" altLang="zh-CN" dirty="0"/>
          </a:p>
          <a:p>
            <a:pPr lvl="1"/>
            <a:r>
              <a:rPr lang="zh-CN" altLang="en-US" dirty="0"/>
              <a:t>“它”知道</a:t>
            </a:r>
            <a:r>
              <a:rPr lang="en-US" altLang="zh-CN" dirty="0"/>
              <a:t>password</a:t>
            </a:r>
            <a:endParaRPr lang="en-US" altLang="zh-CN" dirty="0"/>
          </a:p>
          <a:p>
            <a:pPr lvl="1"/>
            <a:r>
              <a:rPr lang="zh-CN" altLang="en-US" dirty="0"/>
              <a:t>“服务器”也知道</a:t>
            </a:r>
            <a:r>
              <a:rPr lang="en-US" altLang="zh-CN" dirty="0"/>
              <a:t>password</a:t>
            </a:r>
            <a:endParaRPr lang="en-US" altLang="zh-CN" dirty="0"/>
          </a:p>
          <a:p>
            <a:pPr lvl="1"/>
            <a:r>
              <a:rPr lang="zh-CN" altLang="en-US" dirty="0"/>
              <a:t>通过“一个过程”，使得服务器相信：“它”知道这个</a:t>
            </a:r>
            <a:r>
              <a:rPr lang="en-US" altLang="zh-CN" dirty="0"/>
              <a:t>password</a:t>
            </a:r>
            <a:endParaRPr lang="en-US" altLang="zh-CN" dirty="0"/>
          </a:p>
          <a:p>
            <a:r>
              <a:rPr lang="zh-CN" altLang="en-US" dirty="0"/>
              <a:t>最简单</a:t>
            </a:r>
            <a:r>
              <a:rPr lang="en-US" altLang="zh-CN" dirty="0"/>
              <a:t>Naïve</a:t>
            </a:r>
            <a:r>
              <a:rPr lang="zh-CN" altLang="en-US" dirty="0"/>
              <a:t>的、将密码算法应用到口令鉴别的过程</a:t>
            </a:r>
            <a:endParaRPr lang="en-US" altLang="zh-CN" dirty="0"/>
          </a:p>
          <a:p>
            <a:pPr lvl="1"/>
            <a:r>
              <a:rPr lang="zh-CN" altLang="en-US" dirty="0"/>
              <a:t>服务器产生秘密的一次性随机数、把“口令”直接作为密钥，加密随机数，发送给对方</a:t>
            </a:r>
            <a:endParaRPr lang="en-US" altLang="zh-CN" dirty="0"/>
          </a:p>
          <a:p>
            <a:pPr lvl="1"/>
            <a:r>
              <a:rPr lang="zh-CN" altLang="en-US" dirty="0"/>
              <a:t>是否有能力解密出该随机数？</a:t>
            </a:r>
            <a:endParaRPr lang="en-US" altLang="zh-CN" dirty="0"/>
          </a:p>
          <a:p>
            <a:r>
              <a:rPr lang="zh-CN" altLang="en-US" dirty="0"/>
              <a:t>问题：网络窃听中的穷举攻击；服务器知道口令</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课程基本信息</a:t>
            </a:r>
            <a:endParaRPr lang="zh-CN" altLang="en-US" dirty="0"/>
          </a:p>
        </p:txBody>
      </p:sp>
      <p:sp>
        <p:nvSpPr>
          <p:cNvPr id="3" name="内容占位符 2"/>
          <p:cNvSpPr>
            <a:spLocks noGrp="1"/>
          </p:cNvSpPr>
          <p:nvPr>
            <p:ph idx="1"/>
          </p:nvPr>
        </p:nvSpPr>
        <p:spPr>
          <a:xfrm>
            <a:off x="1097280" y="1581911"/>
            <a:ext cx="10058400" cy="5005155"/>
          </a:xfrm>
        </p:spPr>
        <p:txBody>
          <a:bodyPr>
            <a:normAutofit fontScale="85000" lnSpcReduction="20000"/>
          </a:bodyPr>
          <a:lstStyle/>
          <a:p>
            <a:r>
              <a:rPr lang="zh-CN" altLang="en-US" dirty="0"/>
              <a:t>上课时间</a:t>
            </a:r>
            <a:endParaRPr lang="en-US" altLang="zh-CN" dirty="0"/>
          </a:p>
          <a:p>
            <a:pPr lvl="1"/>
            <a:r>
              <a:rPr lang="zh-CN" altLang="en-US" dirty="0"/>
              <a:t>周一晚</a:t>
            </a:r>
            <a:r>
              <a:rPr lang="en-US" altLang="zh-CN" dirty="0"/>
              <a:t>9-11</a:t>
            </a:r>
            <a:r>
              <a:rPr lang="zh-CN" altLang="en-US" dirty="0"/>
              <a:t>节，</a:t>
            </a:r>
            <a:r>
              <a:rPr lang="en-US" altLang="zh-CN" dirty="0"/>
              <a:t>(18:10</a:t>
            </a:r>
            <a:r>
              <a:rPr lang="zh-CN" altLang="en-US" dirty="0"/>
              <a:t>开始，</a:t>
            </a:r>
            <a:r>
              <a:rPr lang="en-US" altLang="zh-CN"/>
              <a:t>21:00/20:50</a:t>
            </a:r>
            <a:r>
              <a:rPr lang="zh-CN" altLang="en-US" dirty="0"/>
              <a:t>结束）</a:t>
            </a:r>
            <a:endParaRPr lang="en-US" altLang="zh-CN" dirty="0"/>
          </a:p>
          <a:p>
            <a:pPr lvl="1"/>
            <a:r>
              <a:rPr lang="zh-CN" altLang="en-US" dirty="0"/>
              <a:t>除课程日历已有上课时间外，</a:t>
            </a:r>
            <a:r>
              <a:rPr lang="en-US" altLang="zh-CN" dirty="0"/>
              <a:t>10-12</a:t>
            </a:r>
            <a:r>
              <a:rPr lang="zh-CN" altLang="en-US" dirty="0"/>
              <a:t>月期间需额外补课</a:t>
            </a:r>
            <a:r>
              <a:rPr lang="en-US" altLang="zh-CN" dirty="0"/>
              <a:t>6</a:t>
            </a:r>
            <a:r>
              <a:rPr lang="zh-CN" altLang="en-US" dirty="0"/>
              <a:t>学时</a:t>
            </a:r>
            <a:endParaRPr lang="en-US" altLang="zh-CN" dirty="0"/>
          </a:p>
          <a:p>
            <a:r>
              <a:rPr lang="zh-CN" altLang="en-US" dirty="0"/>
              <a:t>授课方式</a:t>
            </a:r>
            <a:r>
              <a:rPr lang="en-US" altLang="zh-CN" dirty="0"/>
              <a:t>——</a:t>
            </a:r>
            <a:r>
              <a:rPr lang="zh-CN" altLang="en-US" dirty="0"/>
              <a:t>课堂讲授</a:t>
            </a:r>
            <a:endParaRPr lang="en-US" altLang="zh-CN" dirty="0"/>
          </a:p>
          <a:p>
            <a:pPr lvl="1"/>
            <a:r>
              <a:rPr lang="zh-CN" altLang="en-US" dirty="0"/>
              <a:t>课件讲义</a:t>
            </a:r>
            <a:endParaRPr lang="en-US" altLang="zh-CN" dirty="0"/>
          </a:p>
          <a:p>
            <a:pPr lvl="1"/>
            <a:r>
              <a:rPr lang="zh-CN" altLang="en-US" dirty="0"/>
              <a:t>辅助教材</a:t>
            </a:r>
            <a:r>
              <a:rPr lang="en-US" altLang="zh-CN" dirty="0"/>
              <a:t>《PKI</a:t>
            </a:r>
            <a:r>
              <a:rPr lang="zh-CN" altLang="en-US" dirty="0"/>
              <a:t>技术</a:t>
            </a:r>
            <a:r>
              <a:rPr lang="en-US" altLang="zh-CN" dirty="0"/>
              <a:t>》——</a:t>
            </a:r>
            <a:r>
              <a:rPr lang="zh-CN" altLang="en-US" dirty="0"/>
              <a:t>课程部分内容</a:t>
            </a:r>
            <a:endParaRPr lang="en-US" altLang="zh-CN" dirty="0"/>
          </a:p>
          <a:p>
            <a:r>
              <a:rPr lang="zh-CN" altLang="en-US" dirty="0"/>
              <a:t>课程基础 </a:t>
            </a:r>
            <a:endParaRPr lang="en-US" altLang="zh-CN" dirty="0"/>
          </a:p>
          <a:p>
            <a:pPr lvl="1"/>
            <a:r>
              <a:rPr lang="zh-CN" altLang="en-US" dirty="0"/>
              <a:t>密码学 </a:t>
            </a:r>
            <a:r>
              <a:rPr lang="en-US" altLang="zh-CN" dirty="0"/>
              <a:t>[</a:t>
            </a:r>
            <a:r>
              <a:rPr lang="zh-CN" altLang="en-US" dirty="0"/>
              <a:t>本课程有</a:t>
            </a:r>
            <a:r>
              <a:rPr lang="en-US" altLang="zh-CN" dirty="0"/>
              <a:t>3-4</a:t>
            </a:r>
            <a:r>
              <a:rPr lang="zh-CN" altLang="en-US" dirty="0"/>
              <a:t>课时</a:t>
            </a:r>
            <a:r>
              <a:rPr lang="en-US" altLang="zh-CN" dirty="0"/>
              <a:t>]</a:t>
            </a:r>
            <a:endParaRPr lang="en-US" altLang="zh-CN" dirty="0"/>
          </a:p>
          <a:p>
            <a:pPr lvl="1"/>
            <a:r>
              <a:rPr lang="zh-CN" altLang="en-US" dirty="0"/>
              <a:t>计算机网络</a:t>
            </a:r>
            <a:endParaRPr lang="en-US" altLang="zh-CN" dirty="0"/>
          </a:p>
          <a:p>
            <a:r>
              <a:rPr lang="zh-CN" altLang="en-US" dirty="0"/>
              <a:t>成绩</a:t>
            </a:r>
            <a:endParaRPr lang="en-US" altLang="zh-CN" dirty="0"/>
          </a:p>
          <a:p>
            <a:pPr lvl="1"/>
            <a:r>
              <a:rPr lang="zh-CN" altLang="en-US" dirty="0"/>
              <a:t>课堂作业</a:t>
            </a:r>
            <a:endParaRPr lang="en-US" altLang="zh-CN" dirty="0"/>
          </a:p>
          <a:p>
            <a:pPr lvl="1"/>
            <a:r>
              <a:rPr lang="zh-CN" altLang="en-US" dirty="0"/>
              <a:t>闭卷考试</a:t>
            </a:r>
            <a:endParaRPr lang="en-US" altLang="zh-CN" dirty="0"/>
          </a:p>
          <a:p>
            <a:pPr lvl="1"/>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对称密码算法不适合于大规模使用</a:t>
            </a:r>
            <a:endParaRPr lang="zh-CN" altLang="en-US" dirty="0"/>
          </a:p>
        </p:txBody>
      </p:sp>
      <p:sp>
        <p:nvSpPr>
          <p:cNvPr id="2" name="内容占位符 1"/>
          <p:cNvSpPr>
            <a:spLocks noGrp="1"/>
          </p:cNvSpPr>
          <p:nvPr>
            <p:ph idx="1"/>
          </p:nvPr>
        </p:nvSpPr>
        <p:spPr/>
        <p:txBody>
          <a:bodyPr>
            <a:normAutofit fontScale="92500" lnSpcReduction="20000"/>
          </a:bodyPr>
          <a:lstStyle/>
          <a:p>
            <a:r>
              <a:rPr lang="zh-CN" altLang="en-US" dirty="0"/>
              <a:t>未曾谋面，缺少以前的联系</a:t>
            </a:r>
            <a:endParaRPr lang="zh-CN" altLang="en-US" dirty="0"/>
          </a:p>
          <a:p>
            <a:pPr lvl="1"/>
            <a:r>
              <a:rPr lang="zh-CN" altLang="en-US" dirty="0"/>
              <a:t>难以密钥协商</a:t>
            </a:r>
            <a:endParaRPr lang="zh-CN" altLang="en-US" dirty="0"/>
          </a:p>
          <a:p>
            <a:r>
              <a:rPr lang="zh-CN" altLang="en-US" dirty="0"/>
              <a:t>用户数目增多，分发和管理密钥（</a:t>
            </a:r>
            <a:r>
              <a:rPr lang="en-US" altLang="zh-CN" dirty="0"/>
              <a:t>Key Management）</a:t>
            </a:r>
            <a:endParaRPr lang="en-US" altLang="zh-CN" dirty="0"/>
          </a:p>
          <a:p>
            <a:pPr lvl="1"/>
            <a:r>
              <a:rPr lang="zh-CN" altLang="en-US" dirty="0"/>
              <a:t>困难（多，变）</a:t>
            </a:r>
            <a:endParaRPr lang="zh-CN" altLang="en-US" dirty="0"/>
          </a:p>
          <a:p>
            <a:pPr lvl="1"/>
            <a:r>
              <a:rPr lang="zh-CN" altLang="en-US" dirty="0"/>
              <a:t>安全性问题（密钥泄露）</a:t>
            </a:r>
            <a:endParaRPr lang="zh-CN" altLang="en-US" dirty="0"/>
          </a:p>
          <a:p>
            <a:pPr lvl="1"/>
            <a:r>
              <a:rPr lang="zh-CN" altLang="en-US" dirty="0"/>
              <a:t>性能问题（瓶颈）</a:t>
            </a:r>
            <a:endParaRPr lang="en-US" altLang="zh-CN" dirty="0"/>
          </a:p>
          <a:p>
            <a:r>
              <a:rPr lang="en-US" altLang="zh-CN" dirty="0"/>
              <a:t>Cryptography does not solve security problems. Cryptography transforms security problems into key management problems.</a:t>
            </a:r>
            <a:endParaRPr lang="en-US" altLang="zh-CN" dirty="0"/>
          </a:p>
          <a:p>
            <a:pPr lvl="1"/>
            <a:r>
              <a:rPr lang="en-US" altLang="zh-CN" dirty="0"/>
              <a:t>by Dieter </a:t>
            </a:r>
            <a:r>
              <a:rPr lang="en-US" altLang="zh-CN" dirty="0" err="1"/>
              <a:t>Gollmann</a:t>
            </a:r>
            <a:r>
              <a:rPr lang="zh-CN" altLang="en-US" dirty="0"/>
              <a:t>， </a:t>
            </a:r>
            <a:r>
              <a:rPr lang="en-US" altLang="zh-CN" dirty="0"/>
              <a:t>Author of</a:t>
            </a:r>
            <a:r>
              <a:rPr lang="zh-CN" altLang="en-US" dirty="0"/>
              <a:t>  </a:t>
            </a:r>
            <a:r>
              <a:rPr lang="en-US" altLang="zh-CN" dirty="0"/>
              <a:t>“Computer Security”</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密码算法与网络安全</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密码学</a:t>
            </a:r>
            <a:endParaRPr lang="en-US" altLang="zh-CN" dirty="0"/>
          </a:p>
          <a:p>
            <a:pPr lvl="1"/>
            <a:r>
              <a:rPr lang="zh-CN" altLang="en-US" dirty="0"/>
              <a:t>严谨的理论体系</a:t>
            </a:r>
            <a:endParaRPr lang="en-US" altLang="zh-CN" dirty="0"/>
          </a:p>
          <a:p>
            <a:pPr lvl="1"/>
            <a:r>
              <a:rPr lang="zh-CN" altLang="en-US" dirty="0"/>
              <a:t>从假设出发，非常严密的推理过程</a:t>
            </a:r>
            <a:endParaRPr lang="en-US" altLang="zh-CN" dirty="0"/>
          </a:p>
          <a:p>
            <a:pPr lvl="1"/>
            <a:endParaRPr lang="en-US" altLang="zh-CN" dirty="0"/>
          </a:p>
          <a:p>
            <a:r>
              <a:rPr lang="zh-CN" altLang="en-US" dirty="0"/>
              <a:t>网络安全</a:t>
            </a:r>
            <a:endParaRPr lang="en-US" altLang="zh-CN" dirty="0"/>
          </a:p>
          <a:p>
            <a:pPr lvl="1"/>
            <a:r>
              <a:rPr lang="zh-CN" altLang="en-US" dirty="0"/>
              <a:t>包含更多的实证性知识成分</a:t>
            </a:r>
            <a:endParaRPr lang="en-US" altLang="zh-CN" dirty="0"/>
          </a:p>
          <a:p>
            <a:pPr lvl="2"/>
            <a:r>
              <a:rPr lang="zh-CN" altLang="en-US" dirty="0"/>
              <a:t>结果的推导过程</a:t>
            </a:r>
            <a:endParaRPr lang="en-US" altLang="zh-CN" dirty="0"/>
          </a:p>
          <a:p>
            <a:pPr lvl="2"/>
            <a:r>
              <a:rPr lang="zh-CN" altLang="en-US" dirty="0"/>
              <a:t>安全威胁的列举</a:t>
            </a:r>
            <a:endParaRPr lang="en-US" altLang="zh-CN" dirty="0"/>
          </a:p>
          <a:p>
            <a:pPr lvl="2"/>
            <a:r>
              <a:rPr lang="zh-CN" altLang="en-US" dirty="0"/>
              <a:t>各种假设出发点，更为多样化</a:t>
            </a:r>
            <a:endParaRPr lang="en-US" altLang="zh-CN" dirty="0"/>
          </a:p>
          <a:p>
            <a:pPr lvl="3"/>
            <a:r>
              <a:rPr lang="zh-CN" altLang="en-US" dirty="0"/>
              <a:t>没有普遍的一致性</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在网络安全中应用密码学原理</a:t>
            </a:r>
            <a:endParaRPr lang="zh-CN" altLang="en-US" dirty="0"/>
          </a:p>
        </p:txBody>
      </p:sp>
      <p:sp>
        <p:nvSpPr>
          <p:cNvPr id="3" name="内容占位符 2"/>
          <p:cNvSpPr>
            <a:spLocks noGrp="1"/>
          </p:cNvSpPr>
          <p:nvPr>
            <p:ph idx="1"/>
          </p:nvPr>
        </p:nvSpPr>
        <p:spPr/>
        <p:txBody>
          <a:bodyPr/>
          <a:lstStyle/>
          <a:p>
            <a:r>
              <a:rPr lang="zh-CN" altLang="en-US" dirty="0"/>
              <a:t>提高方案的严密性、安全性</a:t>
            </a:r>
            <a:endParaRPr lang="en-US" altLang="zh-CN" dirty="0"/>
          </a:p>
          <a:p>
            <a:pPr lvl="1"/>
            <a:r>
              <a:rPr lang="zh-CN" altLang="en-US" dirty="0"/>
              <a:t>而不是依赖于人的严谨思考；更多的</a:t>
            </a:r>
            <a:endParaRPr lang="en-US" altLang="zh-CN" dirty="0"/>
          </a:p>
          <a:p>
            <a:r>
              <a:rPr lang="zh-CN" altLang="en-US" dirty="0"/>
              <a:t>密码学原理，不能完全替代网络安全研究</a:t>
            </a:r>
            <a:endParaRPr lang="en-US" altLang="zh-CN" dirty="0"/>
          </a:p>
          <a:p>
            <a:pPr lvl="1"/>
            <a:r>
              <a:rPr lang="zh-CN" altLang="en-US" dirty="0"/>
              <a:t>数学</a:t>
            </a:r>
            <a:r>
              <a:rPr lang="en-US" altLang="zh-CN" dirty="0"/>
              <a:t>/</a:t>
            </a:r>
            <a:r>
              <a:rPr lang="zh-CN" altLang="en-US" dirty="0"/>
              <a:t>密码学是现实的抽象，同时也丢弃了大量的细节内容</a:t>
            </a:r>
            <a:endParaRPr lang="en-US" altLang="zh-CN" dirty="0"/>
          </a:p>
          <a:p>
            <a:pPr lvl="1"/>
            <a:r>
              <a:rPr lang="zh-CN" altLang="en-US" dirty="0"/>
              <a:t>数学</a:t>
            </a:r>
            <a:r>
              <a:rPr lang="en-US" altLang="zh-CN" dirty="0"/>
              <a:t>/</a:t>
            </a:r>
            <a:r>
              <a:rPr lang="zh-CN" altLang="en-US" dirty="0"/>
              <a:t>密码学的假设，与现实存在着差异</a:t>
            </a:r>
            <a:endParaRPr lang="en-US" altLang="zh-CN" dirty="0"/>
          </a:p>
          <a:p>
            <a:pPr lvl="1"/>
            <a:r>
              <a:rPr lang="zh-CN" altLang="en-US" dirty="0"/>
              <a:t>数学</a:t>
            </a:r>
            <a:r>
              <a:rPr lang="en-US" altLang="zh-CN" dirty="0"/>
              <a:t>/</a:t>
            </a:r>
            <a:r>
              <a:rPr lang="zh-CN" altLang="en-US" dirty="0"/>
              <a:t>密码学计算的“安全”实现，需要更为复杂的系统性的知识和技术</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密码算法与网络认证</a:t>
            </a:r>
            <a:r>
              <a:rPr lang="en-US" altLang="zh-CN" dirty="0"/>
              <a:t>/</a:t>
            </a:r>
            <a:r>
              <a:rPr lang="zh-CN" altLang="en-US" dirty="0"/>
              <a:t>身份鉴别协议</a:t>
            </a:r>
            <a:endParaRPr lang="zh-CN" altLang="en-US" dirty="0"/>
          </a:p>
        </p:txBody>
      </p:sp>
      <p:sp>
        <p:nvSpPr>
          <p:cNvPr id="3" name="内容占位符 2"/>
          <p:cNvSpPr>
            <a:spLocks noGrp="1"/>
          </p:cNvSpPr>
          <p:nvPr>
            <p:ph idx="1"/>
          </p:nvPr>
        </p:nvSpPr>
        <p:spPr/>
        <p:txBody>
          <a:bodyPr/>
          <a:lstStyle/>
          <a:p>
            <a:r>
              <a:rPr lang="zh-CN" altLang="en-US" dirty="0"/>
              <a:t>现有的、安全的网络身份鉴别协议，都将其安全性建立在密码算法的基础上</a:t>
            </a:r>
            <a:endParaRPr lang="en-US" altLang="zh-CN" dirty="0"/>
          </a:p>
          <a:p>
            <a:r>
              <a:rPr lang="zh-CN" altLang="en-US" dirty="0"/>
              <a:t>现有的、网络安全的认证功能，很多情况下，都是建立在密码算法的基础上</a:t>
            </a:r>
            <a:endParaRPr lang="en-US" altLang="zh-CN" dirty="0"/>
          </a:p>
          <a:p>
            <a:pPr lvl="1"/>
            <a:r>
              <a:rPr lang="zh-CN" altLang="en-US" dirty="0"/>
              <a:t>认证</a:t>
            </a:r>
            <a:r>
              <a:rPr lang="en-US" altLang="zh-CN" dirty="0"/>
              <a:t>Certification</a:t>
            </a:r>
            <a:r>
              <a:rPr lang="zh-CN" altLang="en-US" dirty="0"/>
              <a:t>：证实某特定实体具有某种或某些属性。</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t>从对称密码算法到非对称密码算法</a:t>
            </a:r>
            <a:r>
              <a:rPr lang="en-US" altLang="zh-CN" sz="3600" dirty="0"/>
              <a:t>/PKI</a:t>
            </a:r>
            <a:endParaRPr lang="zh-CN" altLang="en-US" sz="3600" dirty="0"/>
          </a:p>
        </p:txBody>
      </p:sp>
      <p:sp>
        <p:nvSpPr>
          <p:cNvPr id="2" name="内容占位符 1"/>
          <p:cNvSpPr>
            <a:spLocks noGrp="1"/>
          </p:cNvSpPr>
          <p:nvPr>
            <p:ph idx="1"/>
          </p:nvPr>
        </p:nvSpPr>
        <p:spPr/>
        <p:txBody>
          <a:bodyPr/>
          <a:lstStyle/>
          <a:p>
            <a:r>
              <a:rPr lang="zh-CN" altLang="en-US" dirty="0"/>
              <a:t>对称密码算法</a:t>
            </a:r>
            <a:endParaRPr lang="zh-CN" altLang="en-US" dirty="0"/>
          </a:p>
          <a:p>
            <a:pPr lvl="1"/>
            <a:r>
              <a:rPr lang="zh-CN" altLang="en-US" dirty="0"/>
              <a:t>也能够解决信息安全的很多问题</a:t>
            </a:r>
            <a:endParaRPr lang="zh-CN" altLang="en-US" dirty="0"/>
          </a:p>
          <a:p>
            <a:r>
              <a:rPr lang="zh-CN" altLang="en-US" dirty="0"/>
              <a:t>进一步到非对称密码算法</a:t>
            </a:r>
            <a:endParaRPr lang="zh-CN" altLang="en-US" dirty="0"/>
          </a:p>
          <a:p>
            <a:r>
              <a:rPr lang="zh-CN" altLang="en-US" dirty="0"/>
              <a:t>进一步到</a:t>
            </a:r>
            <a:r>
              <a:rPr lang="en-US" altLang="zh-CN" dirty="0"/>
              <a:t>PKI (Public Key Infrastructure)</a:t>
            </a:r>
            <a:endParaRPr lang="en-US" altLang="zh-CN" dirty="0"/>
          </a:p>
          <a:p>
            <a:pPr lvl="1"/>
            <a:r>
              <a:rPr lang="zh-CN" altLang="en-US" dirty="0"/>
              <a:t>其重要内容，就是</a:t>
            </a:r>
            <a:r>
              <a:rPr lang="en-US" altLang="zh-CN" dirty="0"/>
              <a:t>Certification</a:t>
            </a:r>
            <a:r>
              <a:rPr lang="zh-CN" altLang="en-US" dirty="0"/>
              <a:t>认证体系</a:t>
            </a:r>
            <a:endParaRPr lang="en-US" altLang="zh-CN" dirty="0"/>
          </a:p>
          <a:p>
            <a:pPr lvl="1"/>
            <a:r>
              <a:rPr lang="zh-CN" altLang="en-US" dirty="0"/>
              <a:t>产生用</a:t>
            </a:r>
            <a:r>
              <a:rPr lang="en-US" altLang="zh-CN" dirty="0"/>
              <a:t>Authentication </a:t>
            </a:r>
            <a:r>
              <a:rPr lang="zh-CN" altLang="en-US" dirty="0"/>
              <a:t>的载体</a:t>
            </a:r>
            <a:r>
              <a:rPr lang="en-US" altLang="zh-CN" dirty="0"/>
              <a:t>——Certificate</a:t>
            </a:r>
            <a:endParaRPr lang="en-US" altLang="zh-CN" dirty="0"/>
          </a:p>
          <a:p>
            <a:pPr lvl="1"/>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非对称算法/公钥算法</a:t>
            </a:r>
            <a:endParaRPr lang="zh-CN" altLang="en-US" dirty="0"/>
          </a:p>
        </p:txBody>
      </p:sp>
      <p:sp>
        <p:nvSpPr>
          <p:cNvPr id="2" name="内容占位符 1"/>
          <p:cNvSpPr>
            <a:spLocks noGrp="1"/>
          </p:cNvSpPr>
          <p:nvPr>
            <p:ph idx="1"/>
          </p:nvPr>
        </p:nvSpPr>
        <p:spPr/>
        <p:txBody>
          <a:bodyPr/>
          <a:lstStyle/>
          <a:p>
            <a:pPr>
              <a:lnSpc>
                <a:spcPct val="90000"/>
              </a:lnSpc>
            </a:pPr>
            <a:r>
              <a:rPr lang="zh-CN" altLang="en-US" dirty="0"/>
              <a:t>非对称密码（公钥密码）算法想法的提出</a:t>
            </a:r>
            <a:endParaRPr lang="zh-CN" altLang="en-US" dirty="0"/>
          </a:p>
          <a:p>
            <a:pPr lvl="1">
              <a:lnSpc>
                <a:spcPct val="90000"/>
              </a:lnSpc>
            </a:pPr>
            <a:r>
              <a:rPr lang="zh-CN" altLang="en-US" dirty="0"/>
              <a:t>1976年，</a:t>
            </a:r>
            <a:r>
              <a:rPr lang="en-US" altLang="zh-CN" dirty="0" err="1"/>
              <a:t>Diffie</a:t>
            </a:r>
            <a:r>
              <a:rPr lang="zh-CN" altLang="en-US" dirty="0"/>
              <a:t>和</a:t>
            </a:r>
            <a:r>
              <a:rPr lang="en-US" altLang="zh-CN" dirty="0"/>
              <a:t>Hellman</a:t>
            </a:r>
            <a:r>
              <a:rPr lang="zh-CN" altLang="en-US" dirty="0"/>
              <a:t>在《密码学的新方向》（</a:t>
            </a:r>
            <a:r>
              <a:rPr lang="en-US" altLang="zh-CN" dirty="0"/>
              <a:t>New Directions in Cryptography）</a:t>
            </a:r>
            <a:r>
              <a:rPr lang="zh-CN" altLang="en-US" dirty="0"/>
              <a:t>一文中提出来）</a:t>
            </a:r>
            <a:endParaRPr lang="zh-CN" altLang="en-US" dirty="0"/>
          </a:p>
          <a:p>
            <a:pPr>
              <a:lnSpc>
                <a:spcPct val="90000"/>
              </a:lnSpc>
            </a:pPr>
            <a:r>
              <a:rPr lang="zh-CN" altLang="en-US" dirty="0"/>
              <a:t>非对称密码，也称为公钥密码算法</a:t>
            </a:r>
            <a:endParaRPr lang="zh-CN" altLang="en-US" dirty="0"/>
          </a:p>
          <a:p>
            <a:pPr lvl="1">
              <a:lnSpc>
                <a:spcPct val="90000"/>
              </a:lnSpc>
            </a:pPr>
            <a:r>
              <a:rPr lang="en-US" altLang="zh-CN" dirty="0"/>
              <a:t>Asymmetrical cryptography</a:t>
            </a:r>
            <a:endParaRPr lang="en-US" altLang="zh-CN" dirty="0"/>
          </a:p>
          <a:p>
            <a:pPr lvl="1">
              <a:lnSpc>
                <a:spcPct val="90000"/>
              </a:lnSpc>
            </a:pPr>
            <a:r>
              <a:rPr lang="en-US" altLang="zh-CN" dirty="0"/>
              <a:t>Public key cryptography</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非对称算法/公钥算法</a:t>
            </a:r>
            <a:endParaRPr lang="zh-CN" altLang="en-US" dirty="0"/>
          </a:p>
        </p:txBody>
      </p:sp>
      <p:sp>
        <p:nvSpPr>
          <p:cNvPr id="2" name="内容占位符 1"/>
          <p:cNvSpPr>
            <a:spLocks noGrp="1"/>
          </p:cNvSpPr>
          <p:nvPr>
            <p:ph idx="1"/>
          </p:nvPr>
        </p:nvSpPr>
        <p:spPr/>
        <p:txBody>
          <a:bodyPr/>
          <a:lstStyle/>
          <a:p>
            <a:pPr algn="just"/>
            <a:r>
              <a:rPr lang="zh-CN" altLang="en-US" dirty="0"/>
              <a:t>知道加密，但不知道解密</a:t>
            </a:r>
            <a:endParaRPr lang="zh-CN" altLang="en-US" dirty="0"/>
          </a:p>
          <a:p>
            <a:pPr lvl="1"/>
            <a:r>
              <a:rPr lang="zh-CN" altLang="en-US" dirty="0"/>
              <a:t>知道他就是他，但不知道为什么他就是他</a:t>
            </a:r>
            <a:endParaRPr lang="zh-CN" altLang="en-US" dirty="0"/>
          </a:p>
          <a:p>
            <a:r>
              <a:rPr lang="zh-CN" altLang="en-US" dirty="0"/>
              <a:t>原理：数学计算量巨大</a:t>
            </a:r>
            <a:endParaRPr lang="en-US" altLang="zh-CN" dirty="0"/>
          </a:p>
          <a:p>
            <a:r>
              <a:rPr lang="zh-CN" altLang="en-US" dirty="0"/>
              <a:t>公开公钥，秘密保存私钥</a:t>
            </a:r>
            <a:endParaRPr lang="zh-CN" altLang="en-US" dirty="0"/>
          </a:p>
          <a:p>
            <a:r>
              <a:rPr lang="zh-CN" altLang="en-US" dirty="0"/>
              <a:t>提供数字签名</a:t>
            </a:r>
            <a:endParaRPr lang="en-US" altLang="zh-CN" dirty="0"/>
          </a:p>
          <a:p>
            <a:pPr lvl="1"/>
            <a:r>
              <a:rPr lang="zh-CN" altLang="en-US" dirty="0"/>
              <a:t>可以验证签名、无法伪造签名</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从非对称算法到</a:t>
            </a:r>
            <a:r>
              <a:rPr lang="en-US" altLang="zh-CN" dirty="0"/>
              <a:t>PKI</a:t>
            </a:r>
            <a:endParaRPr lang="zh-CN" altLang="en-US" dirty="0"/>
          </a:p>
        </p:txBody>
      </p:sp>
      <p:sp>
        <p:nvSpPr>
          <p:cNvPr id="2" name="内容占位符 1"/>
          <p:cNvSpPr>
            <a:spLocks noGrp="1"/>
          </p:cNvSpPr>
          <p:nvPr>
            <p:ph idx="1"/>
          </p:nvPr>
        </p:nvSpPr>
        <p:spPr/>
        <p:txBody>
          <a:bodyPr/>
          <a:lstStyle/>
          <a:p>
            <a:pPr lvl="0"/>
            <a:r>
              <a:rPr lang="zh-CN" altLang="en-US" dirty="0"/>
              <a:t>非对称密码的使用需要一个正确的方法，需要一个标准体系的支持 </a:t>
            </a:r>
            <a:endParaRPr lang="zh-CN" altLang="en-US" dirty="0"/>
          </a:p>
          <a:p>
            <a:pPr lvl="0"/>
            <a:r>
              <a:rPr lang="zh-CN" altLang="en-US" dirty="0"/>
              <a:t>以非对称密码的原理为基础设计和建设的、提供电子交易安全服务的一种网络应用的基础设施就是</a:t>
            </a:r>
            <a:r>
              <a:rPr lang="en-US" altLang="zh-CN" dirty="0"/>
              <a:t>PKI</a:t>
            </a:r>
            <a:endParaRPr lang="en-US" altLang="zh-CN" dirty="0"/>
          </a:p>
          <a:p>
            <a:pPr lvl="1"/>
            <a:r>
              <a:rPr lang="en-US" altLang="zh-CN" dirty="0"/>
              <a:t>Public Key Infrastructure</a:t>
            </a:r>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从非对称算法到</a:t>
            </a:r>
            <a:r>
              <a:rPr lang="en-US" altLang="zh-CN" dirty="0"/>
              <a:t>PKI</a:t>
            </a:r>
            <a:endParaRPr lang="zh-CN" altLang="en-US" dirty="0"/>
          </a:p>
        </p:txBody>
      </p:sp>
      <p:sp>
        <p:nvSpPr>
          <p:cNvPr id="2" name="内容占位符 1"/>
          <p:cNvSpPr>
            <a:spLocks noGrp="1"/>
          </p:cNvSpPr>
          <p:nvPr>
            <p:ph idx="1"/>
          </p:nvPr>
        </p:nvSpPr>
        <p:spPr/>
        <p:txBody>
          <a:bodyPr/>
          <a:lstStyle/>
          <a:p>
            <a:pPr>
              <a:lnSpc>
                <a:spcPct val="90000"/>
              </a:lnSpc>
            </a:pPr>
            <a:r>
              <a:rPr lang="zh-CN" altLang="en-US" dirty="0"/>
              <a:t>技术保障</a:t>
            </a:r>
            <a:endParaRPr lang="zh-CN" altLang="en-US" dirty="0"/>
          </a:p>
          <a:p>
            <a:pPr lvl="1">
              <a:lnSpc>
                <a:spcPct val="90000"/>
              </a:lnSpc>
            </a:pPr>
            <a:r>
              <a:rPr lang="zh-CN" altLang="en-US" dirty="0"/>
              <a:t>如何保护用户的私钥－－密钥备份和恢复系统</a:t>
            </a:r>
            <a:endParaRPr lang="zh-CN" altLang="en-US" dirty="0"/>
          </a:p>
          <a:p>
            <a:pPr lvl="1">
              <a:lnSpc>
                <a:spcPct val="90000"/>
              </a:lnSpc>
            </a:pPr>
            <a:r>
              <a:rPr lang="zh-CN" altLang="en-US" dirty="0"/>
              <a:t>如何获得通信对方的公开密钥，并确保所得到的公开密钥就是对方的－－认证机构</a:t>
            </a:r>
            <a:r>
              <a:rPr lang="en-US" altLang="zh-CN" dirty="0"/>
              <a:t>CA</a:t>
            </a:r>
            <a:endParaRPr lang="en-US" altLang="zh-CN" dirty="0"/>
          </a:p>
          <a:p>
            <a:pPr lvl="1">
              <a:lnSpc>
                <a:spcPct val="90000"/>
              </a:lnSpc>
            </a:pPr>
            <a:r>
              <a:rPr lang="zh-CN" altLang="en-US" dirty="0"/>
              <a:t>证书发布、查询应该有一个一致的标准－－资料库</a:t>
            </a:r>
            <a:endParaRPr lang="zh-CN" altLang="en-US" dirty="0"/>
          </a:p>
          <a:p>
            <a:pPr lvl="1">
              <a:lnSpc>
                <a:spcPct val="90000"/>
              </a:lnSpc>
            </a:pPr>
            <a:r>
              <a:rPr lang="zh-CN" altLang="en-US" dirty="0"/>
              <a:t>证书撤销时也需要有一个合理的规范以保证大规模网络下的互操作性能－－</a:t>
            </a:r>
            <a:r>
              <a:rPr lang="en-US" altLang="zh-CN" dirty="0"/>
              <a:t>CRL</a:t>
            </a:r>
            <a:endParaRPr lang="en-US" altLang="zh-CN" dirty="0"/>
          </a:p>
          <a:p>
            <a:pPr lvl="1">
              <a:lnSpc>
                <a:spcPct val="90000"/>
              </a:lnSpc>
            </a:pPr>
            <a:r>
              <a:rPr lang="zh-CN" altLang="en-US" dirty="0"/>
              <a:t>如何开发应用－－</a:t>
            </a:r>
            <a:r>
              <a:rPr lang="en-US" altLang="zh-CN" dirty="0"/>
              <a:t>PKI</a:t>
            </a:r>
            <a:r>
              <a:rPr lang="zh-CN" altLang="en-US" dirty="0"/>
              <a:t>应用接口</a:t>
            </a:r>
            <a:endParaRPr lang="zh-CN" altLang="en-US" dirty="0"/>
          </a:p>
          <a:p>
            <a:pPr>
              <a:lnSpc>
                <a:spcPct val="90000"/>
              </a:lnSpc>
            </a:pPr>
            <a:r>
              <a:rPr lang="zh-CN" altLang="en-US" dirty="0"/>
              <a:t>只有解决这些技术问题，非对称密钥密码才能投入大规模使用</a:t>
            </a: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什么是</a:t>
            </a:r>
            <a:r>
              <a:rPr lang="en-US" altLang="zh-CN" dirty="0"/>
              <a:t>PKI？</a:t>
            </a:r>
            <a:endParaRPr lang="zh-CN" altLang="en-US" dirty="0"/>
          </a:p>
        </p:txBody>
      </p:sp>
      <p:sp>
        <p:nvSpPr>
          <p:cNvPr id="2" name="内容占位符 1"/>
          <p:cNvSpPr>
            <a:spLocks noGrp="1"/>
          </p:cNvSpPr>
          <p:nvPr>
            <p:ph idx="1"/>
          </p:nvPr>
        </p:nvSpPr>
        <p:spPr/>
        <p:txBody>
          <a:bodyPr>
            <a:noAutofit/>
          </a:bodyPr>
          <a:lstStyle/>
          <a:p>
            <a:pPr>
              <a:lnSpc>
                <a:spcPct val="90000"/>
              </a:lnSpc>
            </a:pPr>
            <a:r>
              <a:rPr lang="en-US" altLang="zh-CN" dirty="0"/>
              <a:t>Public Key Infrastructure</a:t>
            </a:r>
            <a:endParaRPr lang="en-US" altLang="zh-CN" dirty="0"/>
          </a:p>
          <a:p>
            <a:pPr lvl="1">
              <a:lnSpc>
                <a:spcPct val="90000"/>
              </a:lnSpc>
            </a:pPr>
            <a:r>
              <a:rPr lang="zh-CN" altLang="en-US" sz="2000" dirty="0"/>
              <a:t>公开密钥基础设施：普适性、系统</a:t>
            </a:r>
            <a:endParaRPr lang="zh-CN" altLang="en-US" sz="2000" dirty="0"/>
          </a:p>
          <a:p>
            <a:pPr>
              <a:lnSpc>
                <a:spcPct val="90000"/>
              </a:lnSpc>
            </a:pPr>
            <a:r>
              <a:rPr lang="zh-CN" altLang="en-US" dirty="0"/>
              <a:t>是用公钥概念与技术来实施和提供安全服务的普遍适用的安全基础设施</a:t>
            </a:r>
            <a:endParaRPr lang="en-US" altLang="zh-CN" dirty="0"/>
          </a:p>
          <a:p>
            <a:pPr>
              <a:lnSpc>
                <a:spcPct val="90000"/>
              </a:lnSpc>
            </a:pPr>
            <a:r>
              <a:rPr lang="zh-CN" altLang="en-US" dirty="0"/>
              <a:t>产生、管理、存储、分发和撤销基于公开密钥密码学的公钥证书所必须的软件、硬件、人、策略和处理过程的集合</a:t>
            </a:r>
            <a:r>
              <a:rPr lang="en-US" altLang="zh-CN" dirty="0"/>
              <a:t>——</a:t>
            </a:r>
            <a:r>
              <a:rPr lang="en-US" altLang="zh-CN" sz="2400" dirty="0"/>
              <a:t>IETF</a:t>
            </a:r>
            <a:endParaRPr lang="en-US" altLang="zh-CN" sz="2400" dirty="0"/>
          </a:p>
          <a:p>
            <a:pPr>
              <a:lnSpc>
                <a:spcPct val="90000"/>
              </a:lnSpc>
            </a:pPr>
            <a:r>
              <a:rPr lang="zh-CN" altLang="en-US" dirty="0"/>
              <a:t>是硬件、软件、策略和人组成的系统，当完全并且正确的实施后，能够提供一整套的信息安全保障，这些保障对保护敏感的通信和交易是非常重要的</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zh-CN" altLang="en-US" dirty="0"/>
              <a:t>网络认证技术</a:t>
            </a:r>
            <a:r>
              <a:rPr lang="en-US" altLang="zh-CN" dirty="0"/>
              <a:t>—</a:t>
            </a:r>
            <a:r>
              <a:rPr lang="zh-CN" altLang="en-US" dirty="0"/>
              <a:t>导言</a:t>
            </a:r>
            <a:endParaRPr lang="zh-CN" altLang="en-US" dirty="0"/>
          </a:p>
        </p:txBody>
      </p:sp>
      <p:sp>
        <p:nvSpPr>
          <p:cNvPr id="5" name="副标题 4"/>
          <p:cNvSpPr>
            <a:spLocks noGrp="1"/>
          </p:cNvSpPr>
          <p:nvPr>
            <p:ph type="subTitle" idx="1"/>
          </p:nvPr>
        </p:nvSpPr>
        <p:spPr/>
        <p:txBody>
          <a:bodyPr/>
          <a:lstStyle/>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澄清概念</a:t>
            </a:r>
            <a:endParaRPr lang="zh-CN" altLang="en-US" dirty="0"/>
          </a:p>
        </p:txBody>
      </p:sp>
      <p:sp>
        <p:nvSpPr>
          <p:cNvPr id="2" name="内容占位符 1"/>
          <p:cNvSpPr>
            <a:spLocks noGrp="1"/>
          </p:cNvSpPr>
          <p:nvPr>
            <p:ph idx="1"/>
          </p:nvPr>
        </p:nvSpPr>
        <p:spPr/>
        <p:txBody>
          <a:bodyPr>
            <a:normAutofit lnSpcReduction="10000"/>
          </a:bodyPr>
          <a:lstStyle/>
          <a:p>
            <a:r>
              <a:rPr lang="en-US" altLang="zh-CN" dirty="0"/>
              <a:t>PKI</a:t>
            </a:r>
            <a:endParaRPr lang="en-US" altLang="zh-CN" dirty="0"/>
          </a:p>
          <a:p>
            <a:pPr lvl="1"/>
            <a:r>
              <a:rPr lang="en-US" altLang="zh-CN" dirty="0"/>
              <a:t>Public Key Infrastructure</a:t>
            </a:r>
            <a:endParaRPr lang="en-US" altLang="zh-CN" dirty="0"/>
          </a:p>
          <a:p>
            <a:r>
              <a:rPr lang="en-US" altLang="zh-CN" dirty="0"/>
              <a:t>CA——</a:t>
            </a:r>
            <a:r>
              <a:rPr lang="zh-CN" altLang="en-US" dirty="0"/>
              <a:t>数字世界的权威机构（可以非官方）</a:t>
            </a:r>
            <a:endParaRPr lang="en-US" altLang="zh-CN" dirty="0"/>
          </a:p>
          <a:p>
            <a:pPr lvl="1"/>
            <a:r>
              <a:rPr lang="en-US" altLang="zh-CN" dirty="0"/>
              <a:t>Certification Authority</a:t>
            </a:r>
            <a:endParaRPr lang="en-US" altLang="zh-CN" dirty="0"/>
          </a:p>
          <a:p>
            <a:pPr lvl="1"/>
            <a:r>
              <a:rPr lang="zh-CN" altLang="en-US" dirty="0"/>
              <a:t>数字证书认证中心、认证中心、</a:t>
            </a:r>
            <a:r>
              <a:rPr lang="en-US" altLang="zh-CN" dirty="0"/>
              <a:t>CA</a:t>
            </a:r>
            <a:r>
              <a:rPr lang="zh-CN" altLang="en-US" dirty="0"/>
              <a:t>中心</a:t>
            </a:r>
            <a:endParaRPr lang="zh-CN" altLang="en-US" dirty="0"/>
          </a:p>
          <a:p>
            <a:pPr lvl="1"/>
            <a:r>
              <a:rPr lang="zh-CN" altLang="en-US" dirty="0"/>
              <a:t>是</a:t>
            </a:r>
            <a:r>
              <a:rPr lang="en-US" altLang="zh-CN" dirty="0"/>
              <a:t>PKI</a:t>
            </a:r>
            <a:r>
              <a:rPr lang="zh-CN" altLang="en-US" dirty="0"/>
              <a:t>系统的最核心部件</a:t>
            </a:r>
            <a:endParaRPr lang="zh-CN" altLang="en-US" dirty="0"/>
          </a:p>
          <a:p>
            <a:pPr lvl="2"/>
            <a:r>
              <a:rPr lang="zh-CN" altLang="en-US" dirty="0"/>
              <a:t>可以认为</a:t>
            </a:r>
            <a:r>
              <a:rPr lang="en-US" altLang="zh-CN" dirty="0"/>
              <a:t>PKI</a:t>
            </a:r>
            <a:r>
              <a:rPr lang="zh-CN" altLang="en-US" dirty="0"/>
              <a:t>的其他部件是依附于</a:t>
            </a:r>
            <a:r>
              <a:rPr lang="en-US" altLang="zh-CN" dirty="0"/>
              <a:t>CA</a:t>
            </a:r>
            <a:r>
              <a:rPr lang="zh-CN" altLang="en-US" dirty="0"/>
              <a:t>的</a:t>
            </a:r>
            <a:endParaRPr lang="zh-CN" altLang="en-US" dirty="0"/>
          </a:p>
          <a:p>
            <a:r>
              <a:rPr lang="zh-CN" altLang="en-US" dirty="0"/>
              <a:t>在非学术场合，我们经常看到</a:t>
            </a:r>
            <a:r>
              <a:rPr lang="en-US" altLang="zh-CN" dirty="0"/>
              <a:t>CA</a:t>
            </a:r>
            <a:r>
              <a:rPr lang="zh-CN" altLang="en-US" dirty="0"/>
              <a:t>和</a:t>
            </a:r>
            <a:r>
              <a:rPr lang="en-US" altLang="zh-CN" dirty="0"/>
              <a:t>PKI</a:t>
            </a:r>
            <a:r>
              <a:rPr lang="zh-CN" altLang="en-US" dirty="0"/>
              <a:t>的概念是混用</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数字证书</a:t>
            </a:r>
            <a:r>
              <a:rPr lang="en-US" altLang="zh-CN" dirty="0"/>
              <a:t>—Certificate</a:t>
            </a:r>
            <a:endParaRPr lang="zh-CN" altLang="en-US" dirty="0"/>
          </a:p>
        </p:txBody>
      </p:sp>
      <p:sp>
        <p:nvSpPr>
          <p:cNvPr id="2" name="内容占位符 1"/>
          <p:cNvSpPr>
            <a:spLocks noGrp="1"/>
          </p:cNvSpPr>
          <p:nvPr>
            <p:ph idx="1"/>
          </p:nvPr>
        </p:nvSpPr>
        <p:spPr/>
        <p:txBody>
          <a:bodyPr/>
          <a:lstStyle/>
          <a:p>
            <a:r>
              <a:rPr lang="zh-CN" altLang="en-US" dirty="0"/>
              <a:t>简称证书，是将实体属性和相应公钥绑定在一起的数字文件。</a:t>
            </a:r>
            <a:endParaRPr lang="zh-CN" altLang="en-US" dirty="0"/>
          </a:p>
          <a:p>
            <a:r>
              <a:rPr lang="zh-CN" altLang="en-US" dirty="0"/>
              <a:t>该文件由权威机构（也就是</a:t>
            </a:r>
            <a:r>
              <a:rPr lang="en-US" altLang="zh-CN" dirty="0"/>
              <a:t>CA），</a:t>
            </a:r>
            <a:r>
              <a:rPr lang="zh-CN" altLang="en-US" dirty="0"/>
              <a:t>进行数字签名，并公开发布。</a:t>
            </a:r>
            <a:endParaRPr lang="zh-CN" altLang="en-US" dirty="0"/>
          </a:p>
          <a:p>
            <a:r>
              <a:rPr lang="zh-CN" altLang="en-US" dirty="0"/>
              <a:t>内容不可篡改，可被公开验证</a:t>
            </a:r>
            <a:endParaRPr lang="en-US" altLang="zh-CN" dirty="0"/>
          </a:p>
          <a:p>
            <a:pPr lvl="1"/>
            <a:r>
              <a:rPr lang="zh-CN" altLang="en-US" dirty="0"/>
              <a:t>可利用</a:t>
            </a:r>
            <a:r>
              <a:rPr lang="en-US" altLang="zh-CN" dirty="0"/>
              <a:t>CA</a:t>
            </a:r>
            <a:r>
              <a:rPr lang="zh-CN" altLang="en-US" dirty="0"/>
              <a:t>的公钥进行公开验证</a:t>
            </a:r>
            <a:endParaRPr lang="en-US" altLang="zh-CN" dirty="0"/>
          </a:p>
          <a:p>
            <a:pPr lvl="1"/>
            <a:r>
              <a:rPr lang="zh-CN" altLang="en-US" dirty="0"/>
              <a:t>应用于信息系统中的</a:t>
            </a:r>
            <a:r>
              <a:rPr lang="en-US" altLang="zh-CN" dirty="0"/>
              <a:t>Authentication</a:t>
            </a: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162773" y="4112401"/>
            <a:ext cx="1788256" cy="20236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CA-Certification Authority</a:t>
            </a:r>
            <a:endParaRPr lang="zh-CN" altLang="en-US" dirty="0"/>
          </a:p>
        </p:txBody>
      </p:sp>
      <p:sp>
        <p:nvSpPr>
          <p:cNvPr id="2" name="内容占位符 1"/>
          <p:cNvSpPr>
            <a:spLocks noGrp="1"/>
          </p:cNvSpPr>
          <p:nvPr>
            <p:ph idx="1"/>
          </p:nvPr>
        </p:nvSpPr>
        <p:spPr/>
        <p:txBody>
          <a:bodyPr/>
          <a:lstStyle/>
          <a:p>
            <a:r>
              <a:rPr lang="en-US" altLang="zh-CN" dirty="0"/>
              <a:t>PKI</a:t>
            </a:r>
            <a:r>
              <a:rPr lang="zh-CN" altLang="en-US" dirty="0"/>
              <a:t>中的核心部件</a:t>
            </a:r>
            <a:endParaRPr lang="zh-CN" altLang="en-US" dirty="0"/>
          </a:p>
          <a:p>
            <a:r>
              <a:rPr lang="zh-CN" altLang="en-US" dirty="0"/>
              <a:t>负责产生数字证书</a:t>
            </a:r>
            <a:endParaRPr lang="zh-CN" altLang="en-US" dirty="0"/>
          </a:p>
          <a:p>
            <a:pPr lvl="1"/>
            <a:r>
              <a:rPr lang="zh-CN" altLang="en-US" dirty="0"/>
              <a:t>将用户的公钥和用户属性信息组合在一起，然后进行数字签名，按特定的格式标准组织，得到完整的</a:t>
            </a:r>
            <a:r>
              <a:rPr lang="en-US" altLang="zh-CN" dirty="0"/>
              <a:t>PKI</a:t>
            </a:r>
            <a:r>
              <a:rPr lang="zh-CN" altLang="en-US" dirty="0"/>
              <a:t>数字证书</a:t>
            </a: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相互关系示意图</a:t>
            </a:r>
            <a:endParaRPr lang="zh-CN" altLang="en-US" dirty="0"/>
          </a:p>
        </p:txBody>
      </p:sp>
      <p:sp>
        <p:nvSpPr>
          <p:cNvPr id="2" name="内容占位符 1"/>
          <p:cNvSpPr>
            <a:spLocks noGrp="1"/>
          </p:cNvSpPr>
          <p:nvPr>
            <p:ph idx="1"/>
          </p:nvPr>
        </p:nvSpPr>
        <p:spPr/>
        <p:txBody>
          <a:bodyPr/>
          <a:lstStyle/>
          <a:p>
            <a:endParaRPr lang="zh-CN" altLang="en-US"/>
          </a:p>
        </p:txBody>
      </p:sp>
      <p:sp>
        <p:nvSpPr>
          <p:cNvPr id="4" name="Rectangle 4"/>
          <p:cNvSpPr>
            <a:spLocks noChangeArrowheads="1"/>
          </p:cNvSpPr>
          <p:nvPr/>
        </p:nvSpPr>
        <p:spPr bwMode="auto">
          <a:xfrm>
            <a:off x="2452689" y="2635250"/>
            <a:ext cx="236537" cy="184150"/>
          </a:xfrm>
          <a:prstGeom prst="rect">
            <a:avLst/>
          </a:prstGeom>
          <a:solidFill>
            <a:srgbClr val="FFFFFF"/>
          </a:solidFill>
          <a:ln w="12700">
            <a:noFill/>
            <a:miter lim="800000"/>
            <a:headEnd type="none" w="sm" len="sm"/>
            <a:tailEnd type="none" w="sm" len="sm"/>
          </a:ln>
        </p:spPr>
        <p:txBody>
          <a:bodyPr wrap="none" anchor="ctr"/>
          <a:lstStyle/>
          <a:p>
            <a:endParaRPr lang="zh-CN" altLang="en-US"/>
          </a:p>
        </p:txBody>
      </p:sp>
      <p:sp>
        <p:nvSpPr>
          <p:cNvPr id="5" name="Freeform 5"/>
          <p:cNvSpPr/>
          <p:nvPr/>
        </p:nvSpPr>
        <p:spPr bwMode="auto">
          <a:xfrm>
            <a:off x="1909764" y="1868489"/>
            <a:ext cx="2592387" cy="750887"/>
          </a:xfrm>
          <a:custGeom>
            <a:avLst/>
            <a:gdLst>
              <a:gd name="T0" fmla="*/ 0 w 2161"/>
              <a:gd name="T1" fmla="*/ 2147483647 h 625"/>
              <a:gd name="T2" fmla="*/ 2147483647 w 2161"/>
              <a:gd name="T3" fmla="*/ 0 h 625"/>
              <a:gd name="T4" fmla="*/ 2147483647 w 2161"/>
              <a:gd name="T5" fmla="*/ 0 h 625"/>
              <a:gd name="T6" fmla="*/ 2147483647 w 2161"/>
              <a:gd name="T7" fmla="*/ 2147483647 h 625"/>
              <a:gd name="T8" fmla="*/ 0 60000 65536"/>
              <a:gd name="T9" fmla="*/ 0 60000 65536"/>
              <a:gd name="T10" fmla="*/ 0 60000 65536"/>
              <a:gd name="T11" fmla="*/ 0 60000 65536"/>
              <a:gd name="T12" fmla="*/ 0 w 2161"/>
              <a:gd name="T13" fmla="*/ 0 h 625"/>
              <a:gd name="T14" fmla="*/ 2161 w 2161"/>
              <a:gd name="T15" fmla="*/ 625 h 625"/>
            </a:gdLst>
            <a:ahLst/>
            <a:cxnLst>
              <a:cxn ang="T8">
                <a:pos x="T0" y="T1"/>
              </a:cxn>
              <a:cxn ang="T9">
                <a:pos x="T2" y="T3"/>
              </a:cxn>
              <a:cxn ang="T10">
                <a:pos x="T4" y="T5"/>
              </a:cxn>
              <a:cxn ang="T11">
                <a:pos x="T6" y="T7"/>
              </a:cxn>
            </a:cxnLst>
            <a:rect l="T12" t="T13" r="T14" b="T15"/>
            <a:pathLst>
              <a:path w="2161" h="625">
                <a:moveTo>
                  <a:pt x="0" y="624"/>
                </a:moveTo>
                <a:lnTo>
                  <a:pt x="624" y="0"/>
                </a:lnTo>
                <a:lnTo>
                  <a:pt x="1584" y="0"/>
                </a:lnTo>
                <a:lnTo>
                  <a:pt x="2160" y="624"/>
                </a:lnTo>
              </a:path>
            </a:pathLst>
          </a:custGeom>
          <a:solidFill>
            <a:srgbClr val="FFFFFF"/>
          </a:solidFill>
          <a:ln w="12700" cap="rnd" cmpd="sng">
            <a:solidFill>
              <a:schemeClr val="bg2"/>
            </a:solidFill>
            <a:prstDash val="solid"/>
            <a:round/>
            <a:headEnd type="none" w="sm" len="sm"/>
            <a:tailEnd type="none" w="sm" len="sm"/>
          </a:ln>
        </p:spPr>
        <p:txBody>
          <a:bodyPr/>
          <a:lstStyle/>
          <a:p>
            <a:endParaRPr lang="zh-CN" altLang="en-US"/>
          </a:p>
        </p:txBody>
      </p:sp>
      <p:sp>
        <p:nvSpPr>
          <p:cNvPr id="6" name="Rectangle 6"/>
          <p:cNvSpPr>
            <a:spLocks noChangeArrowheads="1"/>
          </p:cNvSpPr>
          <p:nvPr/>
        </p:nvSpPr>
        <p:spPr bwMode="auto">
          <a:xfrm>
            <a:off x="1914526" y="2620964"/>
            <a:ext cx="2581275" cy="3654425"/>
          </a:xfrm>
          <a:prstGeom prst="rect">
            <a:avLst/>
          </a:prstGeom>
          <a:solidFill>
            <a:srgbClr val="FFFFFF"/>
          </a:solidFill>
          <a:ln w="12700">
            <a:solidFill>
              <a:schemeClr val="bg2"/>
            </a:solidFill>
            <a:miter lim="800000"/>
          </a:ln>
        </p:spPr>
        <p:txBody>
          <a:bodyPr wrap="none" anchor="ctr"/>
          <a:lstStyle/>
          <a:p>
            <a:endParaRPr lang="zh-CN" altLang="en-US"/>
          </a:p>
        </p:txBody>
      </p:sp>
      <p:sp>
        <p:nvSpPr>
          <p:cNvPr id="7" name="Oval 7"/>
          <p:cNvSpPr>
            <a:spLocks noChangeArrowheads="1"/>
          </p:cNvSpPr>
          <p:nvPr/>
        </p:nvSpPr>
        <p:spPr bwMode="auto">
          <a:xfrm>
            <a:off x="3067050" y="1930400"/>
            <a:ext cx="393700" cy="393700"/>
          </a:xfrm>
          <a:prstGeom prst="ellipse">
            <a:avLst/>
          </a:prstGeom>
          <a:solidFill>
            <a:srgbClr val="FFFFA3"/>
          </a:solidFill>
          <a:ln w="12700">
            <a:solidFill>
              <a:schemeClr val="bg2"/>
            </a:solidFill>
            <a:round/>
          </a:ln>
        </p:spPr>
        <p:txBody>
          <a:bodyPr wrap="none" anchor="ctr"/>
          <a:lstStyle/>
          <a:p>
            <a:endParaRPr lang="zh-CN" altLang="en-US"/>
          </a:p>
        </p:txBody>
      </p:sp>
      <p:sp>
        <p:nvSpPr>
          <p:cNvPr id="8" name="Rectangle 8"/>
          <p:cNvSpPr>
            <a:spLocks noChangeArrowheads="1"/>
          </p:cNvSpPr>
          <p:nvPr/>
        </p:nvSpPr>
        <p:spPr bwMode="auto">
          <a:xfrm>
            <a:off x="1946275" y="2855913"/>
            <a:ext cx="2076450" cy="366712"/>
          </a:xfrm>
          <a:prstGeom prst="rect">
            <a:avLst/>
          </a:prstGeom>
          <a:noFill/>
          <a:ln w="9525">
            <a:noFill/>
            <a:miter lim="800000"/>
          </a:ln>
        </p:spPr>
        <p:txBody>
          <a:bodyPr wrap="none" lIns="92075" tIns="46038" rIns="92075" bIns="46038">
            <a:spAutoFit/>
          </a:bodyPr>
          <a:lstStyle/>
          <a:p>
            <a:pPr eaLnBrk="0" hangingPunct="0">
              <a:spcBef>
                <a:spcPct val="50000"/>
              </a:spcBef>
            </a:pPr>
            <a:r>
              <a:rPr lang="zh-CN" altLang="en-US" b="1">
                <a:solidFill>
                  <a:srgbClr val="333399"/>
                </a:solidFill>
                <a:latin typeface="Arial" panose="020B0604020202090204" pitchFamily="34" charset="0"/>
              </a:rPr>
              <a:t>证书序列号 </a:t>
            </a:r>
            <a:r>
              <a:rPr lang="en-US" altLang="zh-CN" b="1">
                <a:solidFill>
                  <a:srgbClr val="333399"/>
                </a:solidFill>
                <a:latin typeface="Arial" panose="020B0604020202090204" pitchFamily="34" charset="0"/>
              </a:rPr>
              <a:t>xxxxx</a:t>
            </a:r>
            <a:r>
              <a:rPr lang="en-US" altLang="zh-CN" sz="1000" b="1">
                <a:solidFill>
                  <a:srgbClr val="333399"/>
                </a:solidFill>
                <a:latin typeface="Arial" panose="020B0604020202090204" pitchFamily="34" charset="0"/>
              </a:rPr>
              <a:t>:</a:t>
            </a:r>
            <a:endParaRPr lang="en-US" altLang="zh-CN" sz="1000" b="1">
              <a:latin typeface="Arial" panose="020B0604020202090204" pitchFamily="34" charset="0"/>
            </a:endParaRPr>
          </a:p>
        </p:txBody>
      </p:sp>
      <p:sp>
        <p:nvSpPr>
          <p:cNvPr id="9" name="Rectangle 9"/>
          <p:cNvSpPr>
            <a:spLocks noChangeArrowheads="1"/>
          </p:cNvSpPr>
          <p:nvPr/>
        </p:nvSpPr>
        <p:spPr bwMode="auto">
          <a:xfrm>
            <a:off x="2016126" y="3306763"/>
            <a:ext cx="2379663" cy="366712"/>
          </a:xfrm>
          <a:prstGeom prst="rect">
            <a:avLst/>
          </a:prstGeom>
          <a:solidFill>
            <a:srgbClr val="FF3300"/>
          </a:solidFill>
          <a:ln w="9525">
            <a:noFill/>
            <a:miter lim="800000"/>
          </a:ln>
        </p:spPr>
        <p:txBody>
          <a:bodyPr lIns="92075" tIns="46038" rIns="92075" bIns="46038">
            <a:spAutoFit/>
          </a:bodyPr>
          <a:lstStyle/>
          <a:p>
            <a:pPr eaLnBrk="0" hangingPunct="0">
              <a:spcBef>
                <a:spcPct val="50000"/>
              </a:spcBef>
            </a:pPr>
            <a:r>
              <a:rPr lang="zh-CN" altLang="en-US" b="1">
                <a:solidFill>
                  <a:srgbClr val="FFFF00"/>
                </a:solidFill>
                <a:latin typeface="Arial" panose="020B0604020202090204" pitchFamily="34" charset="0"/>
              </a:rPr>
              <a:t>有效期</a:t>
            </a:r>
            <a:r>
              <a:rPr lang="en-US" altLang="zh-CN" sz="800" b="1">
                <a:solidFill>
                  <a:srgbClr val="FFFF00"/>
                </a:solidFill>
                <a:latin typeface="Arial" panose="020B0604020202090204" pitchFamily="34" charset="0"/>
              </a:rPr>
              <a:t>:  Nov.08,2001 - Nov.08,2008</a:t>
            </a:r>
            <a:endParaRPr lang="en-US" altLang="zh-CN" sz="800" b="1">
              <a:solidFill>
                <a:srgbClr val="FFFF00"/>
              </a:solidFill>
              <a:latin typeface="Arial" panose="020B0604020202090204" pitchFamily="34" charset="0"/>
            </a:endParaRPr>
          </a:p>
        </p:txBody>
      </p:sp>
      <p:sp>
        <p:nvSpPr>
          <p:cNvPr id="10" name="Rectangle 10"/>
          <p:cNvSpPr>
            <a:spLocks noChangeArrowheads="1"/>
          </p:cNvSpPr>
          <p:nvPr/>
        </p:nvSpPr>
        <p:spPr bwMode="auto">
          <a:xfrm>
            <a:off x="2016126" y="3757613"/>
            <a:ext cx="2371725" cy="847028"/>
          </a:xfrm>
          <a:prstGeom prst="rect">
            <a:avLst/>
          </a:prstGeom>
          <a:solidFill>
            <a:srgbClr val="FFFF00"/>
          </a:solidFill>
          <a:ln w="9525">
            <a:noFill/>
            <a:miter lim="800000"/>
          </a:ln>
        </p:spPr>
        <p:txBody>
          <a:bodyPr lIns="92075" tIns="46038" rIns="92075" bIns="46038">
            <a:spAutoFit/>
          </a:bodyPr>
          <a:lstStyle/>
          <a:p>
            <a:pPr eaLnBrk="0" hangingPunct="0">
              <a:spcBef>
                <a:spcPct val="50000"/>
              </a:spcBef>
            </a:pPr>
            <a:r>
              <a:rPr lang="zh-CN" altLang="en-US" sz="1400" b="1">
                <a:solidFill>
                  <a:srgbClr val="333399"/>
                </a:solidFill>
                <a:latin typeface="Arial" panose="020B0604020202090204" pitchFamily="34" charset="0"/>
              </a:rPr>
              <a:t>用户名</a:t>
            </a:r>
            <a:br>
              <a:rPr lang="zh-CN" altLang="en-US" sz="1400" b="1">
                <a:solidFill>
                  <a:srgbClr val="333399"/>
                </a:solidFill>
                <a:latin typeface="Arial" panose="020B0604020202090204" pitchFamily="34" charset="0"/>
              </a:rPr>
            </a:br>
            <a:r>
              <a:rPr lang="zh-CN" altLang="en-US" sz="1400" b="1">
                <a:solidFill>
                  <a:srgbClr val="333399"/>
                </a:solidFill>
                <a:latin typeface="Arial" panose="020B0604020202090204" pitchFamily="34" charset="0"/>
              </a:rPr>
              <a:t>组织名</a:t>
            </a:r>
            <a:endParaRPr lang="zh-CN" altLang="en-US" sz="1400" b="1">
              <a:solidFill>
                <a:srgbClr val="333399"/>
              </a:solidFill>
              <a:latin typeface="Arial" panose="020B0604020202090204" pitchFamily="34" charset="0"/>
            </a:endParaRPr>
          </a:p>
          <a:p>
            <a:pPr eaLnBrk="0" hangingPunct="0">
              <a:spcBef>
                <a:spcPct val="50000"/>
              </a:spcBef>
            </a:pPr>
            <a:r>
              <a:rPr lang="zh-CN" altLang="en-US" sz="1400" b="1">
                <a:solidFill>
                  <a:srgbClr val="333399"/>
                </a:solidFill>
                <a:latin typeface="Arial" panose="020B0604020202090204" pitchFamily="34" charset="0"/>
              </a:rPr>
              <a:t>部门</a:t>
            </a:r>
            <a:endParaRPr lang="zh-CN" altLang="en-US" sz="1200" b="1">
              <a:latin typeface="Arial" panose="020B0604020202090204" pitchFamily="34" charset="0"/>
            </a:endParaRPr>
          </a:p>
        </p:txBody>
      </p:sp>
      <p:sp>
        <p:nvSpPr>
          <p:cNvPr id="11" name="Rectangle 11"/>
          <p:cNvSpPr>
            <a:spLocks noChangeArrowheads="1"/>
          </p:cNvSpPr>
          <p:nvPr/>
        </p:nvSpPr>
        <p:spPr bwMode="auto">
          <a:xfrm>
            <a:off x="3275014" y="5546725"/>
            <a:ext cx="873125" cy="336550"/>
          </a:xfrm>
          <a:prstGeom prst="rect">
            <a:avLst/>
          </a:prstGeom>
          <a:solidFill>
            <a:schemeClr val="accent2"/>
          </a:solidFill>
          <a:ln w="9525">
            <a:noFill/>
            <a:miter lim="800000"/>
          </a:ln>
        </p:spPr>
        <p:txBody>
          <a:bodyPr wrap="none" lIns="92075" tIns="46038" rIns="92075" bIns="46038">
            <a:spAutoFit/>
          </a:bodyPr>
          <a:lstStyle/>
          <a:p>
            <a:pPr eaLnBrk="0" hangingPunct="0"/>
            <a:r>
              <a:rPr lang="en-US" altLang="zh-CN" sz="1600" b="1">
                <a:solidFill>
                  <a:srgbClr val="FFFF00"/>
                </a:solidFill>
                <a:latin typeface="Arial" panose="020B0604020202090204" pitchFamily="34" charset="0"/>
              </a:rPr>
              <a:t>Status:</a:t>
            </a:r>
            <a:endParaRPr lang="en-US" altLang="zh-CN" sz="1600" b="1">
              <a:solidFill>
                <a:schemeClr val="accent1"/>
              </a:solidFill>
              <a:latin typeface="Arial" panose="020B0604020202090204" pitchFamily="34" charset="0"/>
            </a:endParaRPr>
          </a:p>
        </p:txBody>
      </p:sp>
      <p:sp>
        <p:nvSpPr>
          <p:cNvPr id="12" name="Rectangle 12"/>
          <p:cNvSpPr>
            <a:spLocks noChangeArrowheads="1"/>
          </p:cNvSpPr>
          <p:nvPr/>
        </p:nvSpPr>
        <p:spPr bwMode="auto">
          <a:xfrm>
            <a:off x="2016125" y="4730750"/>
            <a:ext cx="2255838" cy="793750"/>
          </a:xfrm>
          <a:prstGeom prst="rect">
            <a:avLst/>
          </a:prstGeom>
          <a:noFill/>
          <a:ln w="9525">
            <a:noFill/>
            <a:miter lim="800000"/>
          </a:ln>
        </p:spPr>
        <p:txBody>
          <a:bodyPr lIns="92075" tIns="46038" rIns="92075" bIns="46038">
            <a:spAutoFit/>
          </a:bodyPr>
          <a:lstStyle/>
          <a:p>
            <a:pPr eaLnBrk="0" hangingPunct="0"/>
            <a:r>
              <a:rPr lang="zh-CN" altLang="en-US" sz="1600" b="1">
                <a:solidFill>
                  <a:srgbClr val="333399"/>
                </a:solidFill>
                <a:latin typeface="Arial" panose="020B0604020202090204" pitchFamily="34" charset="0"/>
              </a:rPr>
              <a:t>公钥</a:t>
            </a:r>
            <a:r>
              <a:rPr lang="en-US" altLang="zh-CN" sz="1600" b="1">
                <a:solidFill>
                  <a:srgbClr val="333399"/>
                </a:solidFill>
                <a:latin typeface="Arial" panose="020B0604020202090204" pitchFamily="34" charset="0"/>
              </a:rPr>
              <a:t>:</a:t>
            </a:r>
            <a:r>
              <a:rPr lang="en-US" altLang="zh-CN" sz="1000" b="1">
                <a:latin typeface="Arial" panose="020B0604020202090204" pitchFamily="34" charset="0"/>
              </a:rPr>
              <a:t> </a:t>
            </a:r>
            <a:r>
              <a:rPr lang="en-US" altLang="zh-CN" sz="1000" b="1">
                <a:solidFill>
                  <a:srgbClr val="3333CC"/>
                </a:solidFill>
                <a:latin typeface="Arial" panose="020B0604020202090204" pitchFamily="34" charset="0"/>
              </a:rPr>
              <a:t>ie86502hhd009dkias736ed55ewfgk98dszbcvcqm85k309nviidywtoofkkr2834kl</a:t>
            </a:r>
            <a:endParaRPr lang="en-US" altLang="zh-CN" sz="1000" b="1">
              <a:solidFill>
                <a:srgbClr val="3333CC"/>
              </a:solidFill>
              <a:latin typeface="Arial" panose="020B0604020202090204" pitchFamily="34" charset="0"/>
            </a:endParaRPr>
          </a:p>
        </p:txBody>
      </p:sp>
      <p:sp>
        <p:nvSpPr>
          <p:cNvPr id="13" name="Line 13"/>
          <p:cNvSpPr>
            <a:spLocks noChangeShapeType="1"/>
          </p:cNvSpPr>
          <p:nvPr/>
        </p:nvSpPr>
        <p:spPr bwMode="auto">
          <a:xfrm>
            <a:off x="1909763" y="5522913"/>
            <a:ext cx="2590800" cy="0"/>
          </a:xfrm>
          <a:prstGeom prst="line">
            <a:avLst/>
          </a:prstGeom>
          <a:noFill/>
          <a:ln w="25400">
            <a:solidFill>
              <a:schemeClr val="bg2"/>
            </a:solidFill>
            <a:prstDash val="lgDash"/>
            <a:round/>
            <a:headEnd type="none" w="sm" len="sm"/>
            <a:tailEnd type="none" w="sm" len="sm"/>
          </a:ln>
        </p:spPr>
        <p:txBody>
          <a:bodyPr wrap="none" anchor="ctr"/>
          <a:lstStyle/>
          <a:p>
            <a:endParaRPr lang="zh-CN" altLang="en-US"/>
          </a:p>
        </p:txBody>
      </p:sp>
      <p:sp>
        <p:nvSpPr>
          <p:cNvPr id="14" name="Rectangle 14"/>
          <p:cNvSpPr>
            <a:spLocks noChangeArrowheads="1"/>
          </p:cNvSpPr>
          <p:nvPr/>
        </p:nvSpPr>
        <p:spPr bwMode="auto">
          <a:xfrm>
            <a:off x="2016125" y="5711826"/>
            <a:ext cx="2370138" cy="246863"/>
          </a:xfrm>
          <a:prstGeom prst="rect">
            <a:avLst/>
          </a:prstGeom>
          <a:noFill/>
          <a:ln w="9525">
            <a:noFill/>
            <a:miter lim="800000"/>
          </a:ln>
        </p:spPr>
        <p:txBody>
          <a:bodyPr lIns="92075" tIns="46038" rIns="92075" bIns="46038">
            <a:spAutoFit/>
          </a:bodyPr>
          <a:lstStyle/>
          <a:p>
            <a:pPr eaLnBrk="0" hangingPunct="0"/>
            <a:r>
              <a:rPr lang="zh-CN" altLang="en-US" sz="1000" b="1">
                <a:solidFill>
                  <a:srgbClr val="333399"/>
                </a:solidFill>
                <a:latin typeface="Arial" panose="020B0604020202090204" pitchFamily="34" charset="0"/>
              </a:rPr>
              <a:t>签名信息</a:t>
            </a:r>
            <a:endParaRPr lang="zh-CN" altLang="en-US" sz="1000" b="1">
              <a:solidFill>
                <a:srgbClr val="3333CC"/>
              </a:solidFill>
              <a:latin typeface="Arial" panose="020B0604020202090204" pitchFamily="34" charset="0"/>
            </a:endParaRPr>
          </a:p>
        </p:txBody>
      </p:sp>
      <p:sp>
        <p:nvSpPr>
          <p:cNvPr id="15" name="Oval 15"/>
          <p:cNvSpPr>
            <a:spLocks noChangeArrowheads="1"/>
          </p:cNvSpPr>
          <p:nvPr/>
        </p:nvSpPr>
        <p:spPr bwMode="auto">
          <a:xfrm>
            <a:off x="3048000" y="1922464"/>
            <a:ext cx="431800" cy="422275"/>
          </a:xfrm>
          <a:prstGeom prst="ellipse">
            <a:avLst/>
          </a:prstGeom>
          <a:solidFill>
            <a:schemeClr val="bg1"/>
          </a:solidFill>
          <a:ln w="12700">
            <a:solidFill>
              <a:schemeClr val="bg2"/>
            </a:solidFill>
            <a:round/>
            <a:headEnd type="none" w="sm" len="sm"/>
            <a:tailEnd type="none" w="sm" len="sm"/>
          </a:ln>
        </p:spPr>
        <p:txBody>
          <a:bodyPr wrap="none" anchor="ctr"/>
          <a:lstStyle/>
          <a:p>
            <a:endParaRPr lang="zh-CN" altLang="en-US"/>
          </a:p>
        </p:txBody>
      </p:sp>
      <p:sp>
        <p:nvSpPr>
          <p:cNvPr id="16" name="Line 16"/>
          <p:cNvSpPr>
            <a:spLocks noChangeShapeType="1"/>
          </p:cNvSpPr>
          <p:nvPr/>
        </p:nvSpPr>
        <p:spPr bwMode="auto">
          <a:xfrm flipH="1">
            <a:off x="3186114" y="2674938"/>
            <a:ext cx="4244975" cy="1301750"/>
          </a:xfrm>
          <a:prstGeom prst="line">
            <a:avLst/>
          </a:prstGeom>
          <a:noFill/>
          <a:ln w="57150">
            <a:solidFill>
              <a:srgbClr val="339966"/>
            </a:solidFill>
            <a:prstDash val="sysDot"/>
            <a:round/>
            <a:headEnd type="none" w="sm" len="sm"/>
            <a:tailEnd type="none" w="sm" len="sm"/>
          </a:ln>
        </p:spPr>
        <p:txBody>
          <a:bodyPr wrap="none" anchor="ctr"/>
          <a:lstStyle/>
          <a:p>
            <a:endParaRPr lang="zh-CN" altLang="en-US"/>
          </a:p>
        </p:txBody>
      </p:sp>
      <p:sp>
        <p:nvSpPr>
          <p:cNvPr id="17" name="Line 17"/>
          <p:cNvSpPr>
            <a:spLocks noChangeShapeType="1"/>
          </p:cNvSpPr>
          <p:nvPr/>
        </p:nvSpPr>
        <p:spPr bwMode="auto">
          <a:xfrm rot="872590" flipH="1">
            <a:off x="3657600" y="2435225"/>
            <a:ext cx="3322638" cy="2852738"/>
          </a:xfrm>
          <a:prstGeom prst="line">
            <a:avLst/>
          </a:prstGeom>
          <a:noFill/>
          <a:ln w="57150">
            <a:solidFill>
              <a:srgbClr val="339966"/>
            </a:solidFill>
            <a:prstDash val="sysDot"/>
            <a:round/>
            <a:headEnd type="none" w="sm" len="sm"/>
            <a:tailEnd type="none" w="sm" len="sm"/>
          </a:ln>
        </p:spPr>
        <p:txBody>
          <a:bodyPr wrap="none" anchor="ctr"/>
          <a:lstStyle/>
          <a:p>
            <a:endParaRPr lang="zh-CN" altLang="en-US"/>
          </a:p>
        </p:txBody>
      </p:sp>
      <p:grpSp>
        <p:nvGrpSpPr>
          <p:cNvPr id="18" name="Group 18"/>
          <p:cNvGrpSpPr/>
          <p:nvPr/>
        </p:nvGrpSpPr>
        <p:grpSpPr bwMode="auto">
          <a:xfrm>
            <a:off x="5094288" y="1828800"/>
            <a:ext cx="2609850" cy="1238250"/>
            <a:chOff x="2249" y="943"/>
            <a:chExt cx="1644" cy="780"/>
          </a:xfrm>
        </p:grpSpPr>
        <p:sp>
          <p:nvSpPr>
            <p:cNvPr id="19" name="Text Box 19"/>
            <p:cNvSpPr txBox="1">
              <a:spLocks noChangeArrowheads="1"/>
            </p:cNvSpPr>
            <p:nvPr/>
          </p:nvSpPr>
          <p:spPr bwMode="auto">
            <a:xfrm>
              <a:off x="2249" y="943"/>
              <a:ext cx="1631" cy="233"/>
            </a:xfrm>
            <a:prstGeom prst="rect">
              <a:avLst/>
            </a:prstGeom>
            <a:noFill/>
            <a:ln w="12700">
              <a:noFill/>
              <a:miter lim="800000"/>
              <a:headEnd type="none" w="sm" len="sm"/>
              <a:tailEnd type="none" w="sm" len="sm"/>
            </a:ln>
          </p:spPr>
          <p:txBody>
            <a:bodyPr>
              <a:spAutoFit/>
            </a:bodyPr>
            <a:lstStyle/>
            <a:p>
              <a:pPr>
                <a:spcBef>
                  <a:spcPct val="50000"/>
                </a:spcBef>
              </a:pPr>
              <a:r>
                <a:rPr lang="zh-CN" altLang="en-US" b="1">
                  <a:latin typeface="Arial" panose="020B0604020202090204" pitchFamily="34" charset="0"/>
                </a:rPr>
                <a:t>公钥</a:t>
              </a:r>
              <a:endParaRPr lang="zh-CN" altLang="en-US" sz="2000" b="1">
                <a:latin typeface="Arial" panose="020B0604020202090204" pitchFamily="34" charset="0"/>
              </a:endParaRPr>
            </a:p>
          </p:txBody>
        </p:sp>
        <p:pic>
          <p:nvPicPr>
            <p:cNvPr id="20" name="Picture 20" descr="key-green"/>
            <p:cNvPicPr>
              <a:picLocks noChangeAspect="1" noChangeArrowheads="1"/>
            </p:cNvPicPr>
            <p:nvPr/>
          </p:nvPicPr>
          <p:blipFill>
            <a:blip r:embed="rId1" cstate="print"/>
            <a:srcRect/>
            <a:stretch>
              <a:fillRect/>
            </a:stretch>
          </p:blipFill>
          <p:spPr bwMode="auto">
            <a:xfrm>
              <a:off x="2608" y="1139"/>
              <a:ext cx="1285" cy="584"/>
            </a:xfrm>
            <a:prstGeom prst="rect">
              <a:avLst/>
            </a:prstGeom>
            <a:noFill/>
            <a:ln w="9525">
              <a:noFill/>
              <a:miter lim="800000"/>
              <a:headEnd/>
              <a:tailEnd/>
            </a:ln>
          </p:spPr>
        </p:pic>
      </p:grpSp>
      <p:grpSp>
        <p:nvGrpSpPr>
          <p:cNvPr id="21" name="Group 21"/>
          <p:cNvGrpSpPr/>
          <p:nvPr/>
        </p:nvGrpSpPr>
        <p:grpSpPr bwMode="auto">
          <a:xfrm>
            <a:off x="3657600" y="3989389"/>
            <a:ext cx="6726238" cy="2625725"/>
            <a:chOff x="1333" y="2216"/>
            <a:chExt cx="4237" cy="1654"/>
          </a:xfrm>
        </p:grpSpPr>
        <p:grpSp>
          <p:nvGrpSpPr>
            <p:cNvPr id="22" name="Group 22"/>
            <p:cNvGrpSpPr/>
            <p:nvPr/>
          </p:nvGrpSpPr>
          <p:grpSpPr bwMode="auto">
            <a:xfrm>
              <a:off x="3065" y="2216"/>
              <a:ext cx="2505" cy="1654"/>
              <a:chOff x="3026" y="2216"/>
              <a:chExt cx="2505" cy="1654"/>
            </a:xfrm>
          </p:grpSpPr>
          <p:sp>
            <p:nvSpPr>
              <p:cNvPr id="24" name="Text Box 23"/>
              <p:cNvSpPr txBox="1">
                <a:spLocks noChangeArrowheads="1"/>
              </p:cNvSpPr>
              <p:nvPr/>
            </p:nvSpPr>
            <p:spPr bwMode="auto">
              <a:xfrm>
                <a:off x="4175" y="2737"/>
                <a:ext cx="1356" cy="233"/>
              </a:xfrm>
              <a:prstGeom prst="rect">
                <a:avLst/>
              </a:prstGeom>
              <a:noFill/>
              <a:ln w="12700">
                <a:noFill/>
                <a:miter lim="800000"/>
                <a:headEnd type="none" w="sm" len="sm"/>
                <a:tailEnd type="none" w="sm" len="sm"/>
              </a:ln>
            </p:spPr>
            <p:txBody>
              <a:bodyPr>
                <a:spAutoFit/>
              </a:bodyPr>
              <a:lstStyle/>
              <a:p>
                <a:pPr algn="ctr">
                  <a:spcBef>
                    <a:spcPct val="50000"/>
                  </a:spcBef>
                </a:pPr>
                <a:r>
                  <a:rPr lang="zh-CN" altLang="en-US" b="1">
                    <a:latin typeface="Arial" panose="020B0604020202090204" pitchFamily="34" charset="0"/>
                  </a:rPr>
                  <a:t>认证机构</a:t>
                </a:r>
                <a:endParaRPr lang="zh-CN" altLang="en-US" b="1">
                  <a:latin typeface="Times New Roman" panose="02020603050405020304" pitchFamily="18" charset="0"/>
                </a:endParaRPr>
              </a:p>
            </p:txBody>
          </p:sp>
          <p:pic>
            <p:nvPicPr>
              <p:cNvPr id="25" name="Picture 24" descr="CA-RSA-trans"/>
              <p:cNvPicPr>
                <a:picLocks noChangeAspect="1" noChangeArrowheads="1"/>
              </p:cNvPicPr>
              <p:nvPr/>
            </p:nvPicPr>
            <p:blipFill>
              <a:blip r:embed="rId2" cstate="print"/>
              <a:srcRect/>
              <a:stretch>
                <a:fillRect/>
              </a:stretch>
            </p:blipFill>
            <p:spPr bwMode="auto">
              <a:xfrm>
                <a:off x="3026" y="2216"/>
                <a:ext cx="1777" cy="1654"/>
              </a:xfrm>
              <a:prstGeom prst="rect">
                <a:avLst/>
              </a:prstGeom>
              <a:noFill/>
              <a:ln w="9525">
                <a:noFill/>
                <a:miter lim="800000"/>
                <a:headEnd/>
                <a:tailEnd/>
              </a:ln>
            </p:spPr>
          </p:pic>
        </p:grpSp>
        <p:sp>
          <p:nvSpPr>
            <p:cNvPr id="23" name="Line 25"/>
            <p:cNvSpPr>
              <a:spLocks noChangeShapeType="1"/>
            </p:cNvSpPr>
            <p:nvPr/>
          </p:nvSpPr>
          <p:spPr bwMode="auto">
            <a:xfrm flipH="1">
              <a:off x="1333" y="2823"/>
              <a:ext cx="2171" cy="625"/>
            </a:xfrm>
            <a:prstGeom prst="line">
              <a:avLst/>
            </a:prstGeom>
            <a:noFill/>
            <a:ln w="57150">
              <a:solidFill>
                <a:srgbClr val="FF00FF"/>
              </a:solidFill>
              <a:prstDash val="sysDot"/>
              <a:round/>
              <a:headEnd type="none" w="sm" len="sm"/>
              <a:tailEnd type="none" w="sm" len="sm"/>
            </a:ln>
          </p:spPr>
          <p:txBody>
            <a:bodyPr wrap="none" anchor="ctr"/>
            <a:lstStyle/>
            <a:p>
              <a:endParaRPr lang="zh-CN" altLang="en-US"/>
            </a:p>
          </p:txBody>
        </p:sp>
      </p:grpSp>
      <p:grpSp>
        <p:nvGrpSpPr>
          <p:cNvPr id="26" name="Group 26"/>
          <p:cNvGrpSpPr/>
          <p:nvPr/>
        </p:nvGrpSpPr>
        <p:grpSpPr bwMode="auto">
          <a:xfrm>
            <a:off x="7488239" y="2363789"/>
            <a:ext cx="2833687" cy="1362075"/>
            <a:chOff x="3757" y="1280"/>
            <a:chExt cx="1785" cy="858"/>
          </a:xfrm>
        </p:grpSpPr>
        <p:sp>
          <p:nvSpPr>
            <p:cNvPr id="27" name="Text Box 27"/>
            <p:cNvSpPr txBox="1">
              <a:spLocks noChangeArrowheads="1"/>
            </p:cNvSpPr>
            <p:nvPr/>
          </p:nvSpPr>
          <p:spPr bwMode="auto">
            <a:xfrm>
              <a:off x="4186" y="1280"/>
              <a:ext cx="1356" cy="233"/>
            </a:xfrm>
            <a:prstGeom prst="rect">
              <a:avLst/>
            </a:prstGeom>
            <a:noFill/>
            <a:ln w="12700">
              <a:noFill/>
              <a:miter lim="800000"/>
              <a:headEnd type="none" w="sm" len="sm"/>
              <a:tailEnd type="none" w="sm" len="sm"/>
            </a:ln>
          </p:spPr>
          <p:txBody>
            <a:bodyPr>
              <a:spAutoFit/>
            </a:bodyPr>
            <a:lstStyle/>
            <a:p>
              <a:pPr>
                <a:spcBef>
                  <a:spcPct val="50000"/>
                </a:spcBef>
              </a:pPr>
              <a:r>
                <a:rPr lang="zh-CN" altLang="en-US" b="1">
                  <a:latin typeface="Arial" panose="020B0604020202090204" pitchFamily="34" charset="0"/>
                </a:rPr>
                <a:t>私钥</a:t>
              </a:r>
              <a:endParaRPr lang="zh-CN" altLang="en-US" b="1">
                <a:latin typeface="!Neo'k Oz Handicraft" pitchFamily="66" charset="0"/>
              </a:endParaRPr>
            </a:p>
          </p:txBody>
        </p:sp>
        <p:pic>
          <p:nvPicPr>
            <p:cNvPr id="28" name="Picture 28" descr="redkey"/>
            <p:cNvPicPr>
              <a:picLocks noChangeAspect="1" noChangeArrowheads="1"/>
            </p:cNvPicPr>
            <p:nvPr/>
          </p:nvPicPr>
          <p:blipFill>
            <a:blip r:embed="rId3" cstate="print"/>
            <a:srcRect/>
            <a:stretch>
              <a:fillRect/>
            </a:stretch>
          </p:blipFill>
          <p:spPr bwMode="auto">
            <a:xfrm flipV="1">
              <a:off x="3757" y="1490"/>
              <a:ext cx="1267" cy="648"/>
            </a:xfrm>
            <a:prstGeom prst="rect">
              <a:avLst/>
            </a:prstGeom>
            <a:noFill/>
            <a:ln w="9525">
              <a:noFill/>
              <a:miter lim="800000"/>
              <a:headEnd/>
              <a:tailEnd/>
            </a:ln>
          </p:spPr>
        </p:pic>
      </p:grpSp>
      <p:sp>
        <p:nvSpPr>
          <p:cNvPr id="29" name="Oval 29"/>
          <p:cNvSpPr>
            <a:spLocks noChangeArrowheads="1"/>
          </p:cNvSpPr>
          <p:nvPr/>
        </p:nvSpPr>
        <p:spPr bwMode="auto">
          <a:xfrm>
            <a:off x="6905626" y="1962151"/>
            <a:ext cx="3357563" cy="2030413"/>
          </a:xfrm>
          <a:prstGeom prst="ellipse">
            <a:avLst/>
          </a:prstGeom>
          <a:noFill/>
          <a:ln w="57150">
            <a:solidFill>
              <a:srgbClr val="FFFF00"/>
            </a:solidFill>
            <a:round/>
            <a:headEnd type="none" w="sm" len="sm"/>
            <a:tailEnd type="none" w="sm" len="sm"/>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arn(outVertical)">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a:t>
            </a:r>
            <a:endParaRPr lang="zh-CN" altLang="en-US" dirty="0"/>
          </a:p>
        </p:txBody>
      </p:sp>
      <p:sp>
        <p:nvSpPr>
          <p:cNvPr id="3" name="内容占位符 2"/>
          <p:cNvSpPr>
            <a:spLocks noGrp="1"/>
          </p:cNvSpPr>
          <p:nvPr>
            <p:ph idx="1"/>
          </p:nvPr>
        </p:nvSpPr>
        <p:spPr/>
        <p:txBody>
          <a:bodyPr/>
          <a:lstStyle/>
          <a:p>
            <a:r>
              <a:rPr lang="en-US" altLang="zh-CN" dirty="0"/>
              <a:t>2</a:t>
            </a:r>
            <a:r>
              <a:rPr lang="zh-CN" altLang="en-US" dirty="0"/>
              <a:t>方的网络身份鉴别协议</a:t>
            </a:r>
            <a:endParaRPr lang="en-US" altLang="zh-CN" dirty="0"/>
          </a:p>
          <a:p>
            <a:pPr lvl="1"/>
            <a:r>
              <a:rPr lang="zh-CN" altLang="en-US" dirty="0"/>
              <a:t>服务器</a:t>
            </a:r>
            <a:r>
              <a:rPr lang="en-US" altLang="zh-CN" dirty="0"/>
              <a:t>-</a:t>
            </a:r>
            <a:r>
              <a:rPr lang="zh-CN" altLang="en-US" dirty="0"/>
              <a:t>客户端</a:t>
            </a:r>
            <a:endParaRPr lang="en-US" altLang="zh-CN" dirty="0"/>
          </a:p>
          <a:p>
            <a:r>
              <a:rPr lang="en-US" altLang="zh-CN" dirty="0"/>
              <a:t>3</a:t>
            </a:r>
            <a:r>
              <a:rPr lang="zh-CN" altLang="en-US" dirty="0"/>
              <a:t>方的认证 </a:t>
            </a:r>
            <a:r>
              <a:rPr lang="en-US" altLang="zh-CN" dirty="0"/>
              <a:t>+ </a:t>
            </a:r>
            <a:r>
              <a:rPr lang="zh-CN" altLang="en-US" dirty="0"/>
              <a:t>身份鉴别系统</a:t>
            </a:r>
            <a:r>
              <a:rPr lang="en-US" altLang="zh-CN" dirty="0"/>
              <a:t>(</a:t>
            </a:r>
            <a:r>
              <a:rPr lang="zh-CN" altLang="en-US" dirty="0"/>
              <a:t>两种模式的三方模型</a:t>
            </a:r>
            <a:r>
              <a:rPr lang="en-US" altLang="zh-CN" dirty="0"/>
              <a:t>)</a:t>
            </a:r>
            <a:endParaRPr lang="en-US" altLang="zh-CN" dirty="0"/>
          </a:p>
          <a:p>
            <a:pPr lvl="1"/>
            <a:endParaRPr lang="zh-CN" altLang="en-US" dirty="0"/>
          </a:p>
        </p:txBody>
      </p:sp>
      <p:sp>
        <p:nvSpPr>
          <p:cNvPr id="4" name="矩形 3"/>
          <p:cNvSpPr/>
          <p:nvPr/>
        </p:nvSpPr>
        <p:spPr>
          <a:xfrm>
            <a:off x="2057400" y="3853543"/>
            <a:ext cx="2373086" cy="7837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TTP</a:t>
            </a:r>
            <a:endParaRPr lang="zh-CN" altLang="en-US" dirty="0"/>
          </a:p>
        </p:txBody>
      </p:sp>
      <p:sp>
        <p:nvSpPr>
          <p:cNvPr id="5" name="矩形 4"/>
          <p:cNvSpPr/>
          <p:nvPr/>
        </p:nvSpPr>
        <p:spPr>
          <a:xfrm>
            <a:off x="674914" y="5586889"/>
            <a:ext cx="1894115" cy="7837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Alice</a:t>
            </a:r>
            <a:endParaRPr lang="zh-CN" altLang="en-US" dirty="0"/>
          </a:p>
        </p:txBody>
      </p:sp>
      <p:sp>
        <p:nvSpPr>
          <p:cNvPr id="6" name="矩形 5"/>
          <p:cNvSpPr/>
          <p:nvPr/>
        </p:nvSpPr>
        <p:spPr>
          <a:xfrm>
            <a:off x="4162700" y="5605830"/>
            <a:ext cx="1894115" cy="78377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Bob</a:t>
            </a:r>
            <a:endParaRPr lang="zh-CN" altLang="en-US" dirty="0"/>
          </a:p>
        </p:txBody>
      </p:sp>
      <p:cxnSp>
        <p:nvCxnSpPr>
          <p:cNvPr id="8" name="直接箭头连接符 7"/>
          <p:cNvCxnSpPr>
            <a:stCxn id="4" idx="2"/>
            <a:endCxn id="5" idx="0"/>
          </p:cNvCxnSpPr>
          <p:nvPr/>
        </p:nvCxnSpPr>
        <p:spPr>
          <a:xfrm flipH="1">
            <a:off x="1621972" y="4637314"/>
            <a:ext cx="1621971" cy="949575"/>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4" idx="2"/>
            <a:endCxn id="6" idx="0"/>
          </p:cNvCxnSpPr>
          <p:nvPr/>
        </p:nvCxnSpPr>
        <p:spPr>
          <a:xfrm>
            <a:off x="3243943" y="4637314"/>
            <a:ext cx="1865815" cy="968516"/>
          </a:xfrm>
          <a:prstGeom prst="straightConnector1">
            <a:avLst/>
          </a:prstGeom>
          <a:ln w="254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5" idx="3"/>
            <a:endCxn id="6" idx="1"/>
          </p:cNvCxnSpPr>
          <p:nvPr/>
        </p:nvCxnSpPr>
        <p:spPr>
          <a:xfrm>
            <a:off x="2569029" y="5978775"/>
            <a:ext cx="1593671" cy="18941"/>
          </a:xfrm>
          <a:prstGeom prst="straightConnector1">
            <a:avLst/>
          </a:prstGeom>
          <a:ln w="25400">
            <a:solidFill>
              <a:schemeClr val="accent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709057" y="5093160"/>
            <a:ext cx="1334789" cy="369332"/>
          </a:xfrm>
          <a:prstGeom prst="rect">
            <a:avLst/>
          </a:prstGeom>
          <a:noFill/>
        </p:spPr>
        <p:txBody>
          <a:bodyPr wrap="none" rtlCol="0">
            <a:spAutoFit/>
          </a:bodyPr>
          <a:lstStyle/>
          <a:p>
            <a:r>
              <a:rPr lang="en-US" altLang="zh-CN" dirty="0">
                <a:solidFill>
                  <a:srgbClr val="00B050"/>
                </a:solidFill>
              </a:rPr>
              <a:t>Certification</a:t>
            </a:r>
            <a:endParaRPr lang="zh-CN" altLang="en-US" dirty="0">
              <a:solidFill>
                <a:srgbClr val="00B050"/>
              </a:solidFill>
            </a:endParaRPr>
          </a:p>
        </p:txBody>
      </p:sp>
      <p:sp>
        <p:nvSpPr>
          <p:cNvPr id="16" name="文本框 15"/>
          <p:cNvSpPr txBox="1"/>
          <p:nvPr/>
        </p:nvSpPr>
        <p:spPr>
          <a:xfrm>
            <a:off x="3539934" y="5077656"/>
            <a:ext cx="1334789" cy="369332"/>
          </a:xfrm>
          <a:prstGeom prst="rect">
            <a:avLst/>
          </a:prstGeom>
          <a:noFill/>
        </p:spPr>
        <p:txBody>
          <a:bodyPr wrap="none" rtlCol="0">
            <a:spAutoFit/>
          </a:bodyPr>
          <a:lstStyle/>
          <a:p>
            <a:r>
              <a:rPr lang="en-US" altLang="zh-CN" dirty="0">
                <a:solidFill>
                  <a:srgbClr val="00B050"/>
                </a:solidFill>
              </a:rPr>
              <a:t>Certification</a:t>
            </a:r>
            <a:endParaRPr lang="zh-CN" altLang="en-US" dirty="0">
              <a:solidFill>
                <a:srgbClr val="00B050"/>
              </a:solidFill>
            </a:endParaRPr>
          </a:p>
        </p:txBody>
      </p:sp>
      <p:sp>
        <p:nvSpPr>
          <p:cNvPr id="17" name="文本框 16"/>
          <p:cNvSpPr txBox="1"/>
          <p:nvPr/>
        </p:nvSpPr>
        <p:spPr>
          <a:xfrm>
            <a:off x="2593675" y="5644585"/>
            <a:ext cx="1581138" cy="369332"/>
          </a:xfrm>
          <a:prstGeom prst="rect">
            <a:avLst/>
          </a:prstGeom>
          <a:noFill/>
        </p:spPr>
        <p:txBody>
          <a:bodyPr wrap="none" rtlCol="0">
            <a:spAutoFit/>
          </a:bodyPr>
          <a:lstStyle/>
          <a:p>
            <a:r>
              <a:rPr lang="en-US" altLang="zh-CN" dirty="0"/>
              <a:t>Authentication</a:t>
            </a:r>
            <a:endParaRPr lang="zh-CN" altLang="en-US" dirty="0"/>
          </a:p>
        </p:txBody>
      </p:sp>
      <p:sp>
        <p:nvSpPr>
          <p:cNvPr id="19" name="矩形 18"/>
          <p:cNvSpPr/>
          <p:nvPr/>
        </p:nvSpPr>
        <p:spPr>
          <a:xfrm>
            <a:off x="7818222" y="3770641"/>
            <a:ext cx="2373086" cy="7837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TTP</a:t>
            </a:r>
            <a:endParaRPr lang="zh-CN" altLang="en-US" dirty="0"/>
          </a:p>
        </p:txBody>
      </p:sp>
      <p:sp>
        <p:nvSpPr>
          <p:cNvPr id="20" name="矩形 19"/>
          <p:cNvSpPr/>
          <p:nvPr/>
        </p:nvSpPr>
        <p:spPr>
          <a:xfrm>
            <a:off x="6435736" y="5503987"/>
            <a:ext cx="1894115" cy="7837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Alice</a:t>
            </a:r>
            <a:endParaRPr lang="zh-CN" altLang="en-US" dirty="0"/>
          </a:p>
        </p:txBody>
      </p:sp>
      <p:sp>
        <p:nvSpPr>
          <p:cNvPr id="21" name="矩形 20"/>
          <p:cNvSpPr/>
          <p:nvPr/>
        </p:nvSpPr>
        <p:spPr>
          <a:xfrm>
            <a:off x="9923522" y="5522928"/>
            <a:ext cx="1894115" cy="7837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Bob</a:t>
            </a:r>
            <a:endParaRPr lang="zh-CN" altLang="en-US" dirty="0"/>
          </a:p>
        </p:txBody>
      </p:sp>
      <p:cxnSp>
        <p:nvCxnSpPr>
          <p:cNvPr id="22" name="直接箭头连接符 21"/>
          <p:cNvCxnSpPr>
            <a:stCxn id="19" idx="2"/>
            <a:endCxn id="20" idx="0"/>
          </p:cNvCxnSpPr>
          <p:nvPr/>
        </p:nvCxnSpPr>
        <p:spPr>
          <a:xfrm flipH="1">
            <a:off x="7382794" y="4554412"/>
            <a:ext cx="1621971" cy="949575"/>
          </a:xfrm>
          <a:prstGeom prst="straightConnector1">
            <a:avLst/>
          </a:prstGeom>
          <a:ln w="25400">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9" idx="2"/>
            <a:endCxn id="21" idx="0"/>
          </p:cNvCxnSpPr>
          <p:nvPr/>
        </p:nvCxnSpPr>
        <p:spPr>
          <a:xfrm>
            <a:off x="9004765" y="4554412"/>
            <a:ext cx="1865815" cy="968516"/>
          </a:xfrm>
          <a:prstGeom prst="straightConnector1">
            <a:avLst/>
          </a:prstGeom>
          <a:ln w="25400">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0" idx="3"/>
            <a:endCxn id="21" idx="1"/>
          </p:cNvCxnSpPr>
          <p:nvPr/>
        </p:nvCxnSpPr>
        <p:spPr>
          <a:xfrm>
            <a:off x="8329851" y="5895873"/>
            <a:ext cx="1593671" cy="18941"/>
          </a:xfrm>
          <a:prstGeom prst="straightConnector1">
            <a:avLst/>
          </a:prstGeom>
          <a:ln w="25400">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469879" y="5010258"/>
            <a:ext cx="1581138" cy="369332"/>
          </a:xfrm>
          <a:prstGeom prst="rect">
            <a:avLst/>
          </a:prstGeom>
          <a:noFill/>
        </p:spPr>
        <p:txBody>
          <a:bodyPr wrap="none" rtlCol="0">
            <a:spAutoFit/>
          </a:bodyPr>
          <a:lstStyle/>
          <a:p>
            <a:r>
              <a:rPr lang="en-US" altLang="zh-CN" dirty="0"/>
              <a:t>Authentication</a:t>
            </a:r>
            <a:endParaRPr lang="zh-CN" altLang="en-US" dirty="0"/>
          </a:p>
        </p:txBody>
      </p:sp>
      <p:sp>
        <p:nvSpPr>
          <p:cNvPr id="26" name="文本框 25"/>
          <p:cNvSpPr txBox="1"/>
          <p:nvPr/>
        </p:nvSpPr>
        <p:spPr>
          <a:xfrm>
            <a:off x="9300756" y="4994754"/>
            <a:ext cx="1581138" cy="369332"/>
          </a:xfrm>
          <a:prstGeom prst="rect">
            <a:avLst/>
          </a:prstGeom>
          <a:noFill/>
        </p:spPr>
        <p:txBody>
          <a:bodyPr wrap="none" rtlCol="0">
            <a:spAutoFit/>
          </a:bodyPr>
          <a:lstStyle/>
          <a:p>
            <a:r>
              <a:rPr lang="en-US" altLang="zh-CN" dirty="0"/>
              <a:t>Authentication</a:t>
            </a:r>
            <a:endParaRPr lang="zh-CN" altLang="en-US" dirty="0"/>
          </a:p>
        </p:txBody>
      </p:sp>
      <p:sp>
        <p:nvSpPr>
          <p:cNvPr id="27" name="文本框 26"/>
          <p:cNvSpPr txBox="1"/>
          <p:nvPr/>
        </p:nvSpPr>
        <p:spPr>
          <a:xfrm>
            <a:off x="8370684" y="5569367"/>
            <a:ext cx="1581138" cy="369332"/>
          </a:xfrm>
          <a:prstGeom prst="rect">
            <a:avLst/>
          </a:prstGeom>
          <a:noFill/>
        </p:spPr>
        <p:txBody>
          <a:bodyPr wrap="none" rtlCol="0">
            <a:spAutoFit/>
          </a:bodyPr>
          <a:lstStyle/>
          <a:p>
            <a:r>
              <a:rPr lang="en-US" altLang="zh-CN" dirty="0"/>
              <a:t>Authentication</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中的身份鉴别</a:t>
            </a:r>
            <a:endParaRPr lang="zh-CN" altLang="en-US" dirty="0"/>
          </a:p>
        </p:txBody>
      </p:sp>
      <p:sp>
        <p:nvSpPr>
          <p:cNvPr id="3" name="内容占位符 2"/>
          <p:cNvSpPr>
            <a:spLocks noGrp="1"/>
          </p:cNvSpPr>
          <p:nvPr>
            <p:ph idx="1"/>
          </p:nvPr>
        </p:nvSpPr>
        <p:spPr>
          <a:xfrm>
            <a:off x="1097280" y="1891453"/>
            <a:ext cx="10058400" cy="4529011"/>
          </a:xfrm>
        </p:spPr>
        <p:txBody>
          <a:bodyPr>
            <a:normAutofit fontScale="77500" lnSpcReduction="20000"/>
          </a:bodyPr>
          <a:lstStyle/>
          <a:p>
            <a:r>
              <a:rPr lang="en-US" altLang="zh-CN" dirty="0"/>
              <a:t>CA</a:t>
            </a:r>
            <a:r>
              <a:rPr lang="zh-CN" altLang="en-US" dirty="0"/>
              <a:t>给出认证（</a:t>
            </a:r>
            <a:r>
              <a:rPr lang="en-US" altLang="zh-CN" dirty="0"/>
              <a:t>Certification</a:t>
            </a:r>
            <a:r>
              <a:rPr lang="zh-CN" altLang="en-US" dirty="0"/>
              <a:t>）：</a:t>
            </a:r>
            <a:endParaRPr lang="en-US" altLang="zh-CN" dirty="0"/>
          </a:p>
          <a:p>
            <a:pPr lvl="1"/>
            <a:r>
              <a:rPr lang="zh-CN" altLang="en-US" dirty="0"/>
              <a:t>“张三的公钥是</a:t>
            </a:r>
            <a:r>
              <a:rPr lang="en-US" altLang="zh-CN" dirty="0"/>
              <a:t>43721954932759</a:t>
            </a:r>
            <a:r>
              <a:rPr lang="zh-CN" altLang="en-US" dirty="0"/>
              <a:t>”</a:t>
            </a:r>
            <a:endParaRPr lang="en-US" altLang="zh-CN" dirty="0"/>
          </a:p>
          <a:p>
            <a:r>
              <a:rPr lang="zh-CN" altLang="en-US" dirty="0"/>
              <a:t>上述给出证实的过程，就是认证</a:t>
            </a:r>
            <a:endParaRPr lang="en-US" altLang="zh-CN" dirty="0"/>
          </a:p>
          <a:p>
            <a:pPr lvl="1"/>
            <a:r>
              <a:rPr lang="zh-CN" altLang="en-US" dirty="0"/>
              <a:t>其中，就包括</a:t>
            </a:r>
            <a:endParaRPr lang="en-US" altLang="zh-CN" dirty="0"/>
          </a:p>
          <a:p>
            <a:pPr lvl="2"/>
            <a:r>
              <a:rPr lang="zh-CN" altLang="en-US" dirty="0"/>
              <a:t>检查张三的公钥</a:t>
            </a:r>
            <a:r>
              <a:rPr lang="en-US" altLang="zh-CN" dirty="0"/>
              <a:t>/</a:t>
            </a:r>
            <a:r>
              <a:rPr lang="zh-CN" altLang="en-US" dirty="0"/>
              <a:t>私钥？</a:t>
            </a:r>
            <a:endParaRPr lang="en-US" altLang="zh-CN" dirty="0"/>
          </a:p>
          <a:p>
            <a:pPr lvl="2"/>
            <a:r>
              <a:rPr lang="zh-CN" altLang="en-US" dirty="0"/>
              <a:t>是否已经被偷？</a:t>
            </a:r>
            <a:endParaRPr lang="en-US" altLang="zh-CN" dirty="0"/>
          </a:p>
          <a:p>
            <a:pPr lvl="2"/>
            <a:r>
              <a:rPr lang="zh-CN" altLang="en-US" dirty="0"/>
              <a:t>一种可靠的证实方式：</a:t>
            </a:r>
            <a:endParaRPr lang="en-US" altLang="zh-CN" dirty="0"/>
          </a:p>
          <a:p>
            <a:pPr lvl="3"/>
            <a:r>
              <a:rPr lang="en-US" altLang="zh-CN" dirty="0"/>
              <a:t>CA</a:t>
            </a:r>
            <a:r>
              <a:rPr lang="zh-CN" altLang="en-US" dirty="0"/>
              <a:t>说“张三的公钥是</a:t>
            </a:r>
            <a:r>
              <a:rPr lang="en-US" altLang="zh-CN" dirty="0"/>
              <a:t>43721954932759</a:t>
            </a:r>
            <a:r>
              <a:rPr lang="zh-CN" altLang="en-US" dirty="0"/>
              <a:t>”，但是听的人却以为“张三的公钥是</a:t>
            </a:r>
            <a:r>
              <a:rPr lang="en-US" altLang="zh-CN" dirty="0"/>
              <a:t>1111111111111111</a:t>
            </a:r>
            <a:r>
              <a:rPr lang="zh-CN" altLang="en-US" dirty="0"/>
              <a:t>”，有没有可能？</a:t>
            </a:r>
            <a:endParaRPr lang="en-US" altLang="zh-CN" dirty="0"/>
          </a:p>
          <a:p>
            <a:endParaRPr lang="en-US" altLang="zh-CN" dirty="0"/>
          </a:p>
          <a:p>
            <a:r>
              <a:rPr lang="zh-CN" altLang="en-US" b="1" dirty="0"/>
              <a:t>基于信息“张三的公钥是</a:t>
            </a:r>
            <a:r>
              <a:rPr lang="en-US" altLang="zh-CN" b="1" dirty="0"/>
              <a:t>43721954932759</a:t>
            </a:r>
            <a:r>
              <a:rPr lang="zh-CN" altLang="en-US" b="1" dirty="0"/>
              <a:t>”，可以完成身份鉴别</a:t>
            </a:r>
            <a:endParaRPr lang="en-US" altLang="zh-CN" b="1" dirty="0"/>
          </a:p>
          <a:p>
            <a:r>
              <a:rPr lang="zh-CN" altLang="en-US" b="1" dirty="0"/>
              <a:t>确认与我通信的实体，是否就是张三？</a:t>
            </a:r>
            <a:endParaRPr lang="zh-CN" altLang="en-US"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认证与标识</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b="1" dirty="0"/>
              <a:t>Certification &amp; Identification</a:t>
            </a:r>
            <a:endParaRPr lang="en-US" altLang="zh-CN" b="1" dirty="0"/>
          </a:p>
          <a:p>
            <a:r>
              <a:rPr lang="en-US" altLang="zh-CN" b="1" dirty="0"/>
              <a:t>Certificate &amp; Identity</a:t>
            </a:r>
            <a:endParaRPr lang="en-US" altLang="zh-CN" b="1" dirty="0"/>
          </a:p>
          <a:p>
            <a:r>
              <a:rPr lang="zh-CN" altLang="en-US" dirty="0"/>
              <a:t>我们来看</a:t>
            </a:r>
            <a:r>
              <a:rPr lang="en-US" altLang="zh-CN" dirty="0"/>
              <a:t>Certification</a:t>
            </a:r>
            <a:r>
              <a:rPr lang="zh-CN" altLang="en-US" dirty="0"/>
              <a:t>的结果</a:t>
            </a:r>
            <a:r>
              <a:rPr lang="en-US" altLang="zh-CN" dirty="0"/>
              <a:t>/</a:t>
            </a:r>
            <a:r>
              <a:rPr lang="zh-CN" altLang="en-US" dirty="0"/>
              <a:t>产出是什么？</a:t>
            </a:r>
            <a:endParaRPr lang="en-US" altLang="zh-CN" dirty="0"/>
          </a:p>
          <a:p>
            <a:pPr lvl="1"/>
            <a:r>
              <a:rPr lang="zh-CN" altLang="en-US" dirty="0"/>
              <a:t>第三方</a:t>
            </a:r>
            <a:r>
              <a:rPr lang="en-US" altLang="zh-CN" dirty="0"/>
              <a:t>T</a:t>
            </a:r>
            <a:r>
              <a:rPr lang="zh-CN" altLang="en-US" dirty="0"/>
              <a:t>，向</a:t>
            </a:r>
            <a:r>
              <a:rPr lang="en-US" altLang="zh-CN" dirty="0"/>
              <a:t>Alice</a:t>
            </a:r>
            <a:r>
              <a:rPr lang="zh-CN" altLang="en-US" dirty="0"/>
              <a:t>证实“</a:t>
            </a:r>
            <a:r>
              <a:rPr lang="en-US" altLang="zh-CN" dirty="0"/>
              <a:t>Bob</a:t>
            </a:r>
            <a:r>
              <a:rPr lang="zh-CN" altLang="en-US" dirty="0"/>
              <a:t>具有某种属性”</a:t>
            </a:r>
            <a:endParaRPr lang="en-US" altLang="zh-CN" dirty="0"/>
          </a:p>
          <a:p>
            <a:r>
              <a:rPr lang="zh-CN" altLang="en-US" dirty="0"/>
              <a:t>另一个问题：</a:t>
            </a:r>
            <a:endParaRPr lang="en-US" altLang="zh-CN" dirty="0"/>
          </a:p>
          <a:p>
            <a:pPr lvl="1"/>
            <a:r>
              <a:rPr lang="zh-CN" altLang="en-US" dirty="0"/>
              <a:t>世界上，有几个</a:t>
            </a:r>
            <a:r>
              <a:rPr lang="en-US" altLang="zh-CN" dirty="0"/>
              <a:t>Bob</a:t>
            </a:r>
            <a:r>
              <a:rPr lang="zh-CN" altLang="en-US" dirty="0"/>
              <a:t>？</a:t>
            </a:r>
            <a:endParaRPr lang="en-US" altLang="zh-CN" dirty="0"/>
          </a:p>
          <a:p>
            <a:pPr lvl="1"/>
            <a:r>
              <a:rPr lang="zh-CN" altLang="en-US" dirty="0"/>
              <a:t>如果不是唯一区分，则这个</a:t>
            </a:r>
            <a:r>
              <a:rPr lang="en-US" altLang="zh-CN" dirty="0"/>
              <a:t>Certification</a:t>
            </a:r>
            <a:r>
              <a:rPr lang="zh-CN" altLang="en-US" dirty="0"/>
              <a:t>服务是没有意义的，对不对？</a:t>
            </a:r>
            <a:endParaRPr lang="en-US" altLang="zh-CN" dirty="0"/>
          </a:p>
          <a:p>
            <a:r>
              <a:rPr lang="zh-CN" altLang="en-US" dirty="0"/>
              <a:t>所以，</a:t>
            </a:r>
            <a:r>
              <a:rPr lang="en-US" altLang="zh-CN" dirty="0"/>
              <a:t> Certification</a:t>
            </a:r>
            <a:r>
              <a:rPr lang="zh-CN" altLang="en-US" dirty="0"/>
              <a:t>是离不开</a:t>
            </a:r>
            <a:r>
              <a:rPr lang="en-US" altLang="zh-CN" dirty="0"/>
              <a:t>Identity</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Identity &amp; Identification</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鉴别与</a:t>
            </a:r>
            <a:r>
              <a:rPr lang="en-US" altLang="zh-CN" dirty="0"/>
              <a:t>Identification</a:t>
            </a:r>
            <a:endParaRPr lang="en-US" altLang="zh-CN" dirty="0"/>
          </a:p>
          <a:p>
            <a:pPr lvl="1"/>
            <a:r>
              <a:rPr lang="zh-CN" altLang="en-US" dirty="0"/>
              <a:t>鉴别：实体是</a:t>
            </a:r>
            <a:r>
              <a:rPr lang="en-US" altLang="zh-CN" dirty="0"/>
              <a:t>Who</a:t>
            </a:r>
            <a:endParaRPr lang="en-US" altLang="zh-CN" dirty="0"/>
          </a:p>
          <a:p>
            <a:pPr lvl="1"/>
            <a:r>
              <a:rPr lang="zh-CN" altLang="en-US" dirty="0"/>
              <a:t>显然，对于所有的实体就必须有命名体系，称为</a:t>
            </a:r>
            <a:r>
              <a:rPr lang="en-US" altLang="zh-CN" dirty="0"/>
              <a:t>Identification</a:t>
            </a:r>
            <a:endParaRPr lang="en-US" altLang="zh-CN" dirty="0"/>
          </a:p>
          <a:p>
            <a:pPr lvl="2"/>
            <a:r>
              <a:rPr lang="zh-CN" altLang="en-US" dirty="0"/>
              <a:t>每个实体，有自己的</a:t>
            </a:r>
            <a:r>
              <a:rPr lang="en-US" altLang="zh-CN" dirty="0"/>
              <a:t>Identity</a:t>
            </a:r>
            <a:endParaRPr lang="en-US" altLang="zh-CN" dirty="0"/>
          </a:p>
          <a:p>
            <a:r>
              <a:rPr lang="zh-CN" altLang="en-US" dirty="0"/>
              <a:t>要实现鉴别，就应有标识</a:t>
            </a:r>
            <a:r>
              <a:rPr lang="en-US" altLang="zh-CN" dirty="0"/>
              <a:t>Identification</a:t>
            </a:r>
            <a:endParaRPr lang="en-US" altLang="zh-CN" dirty="0"/>
          </a:p>
          <a:p>
            <a:pPr lvl="1"/>
            <a:r>
              <a:rPr lang="en-US" altLang="zh-CN" dirty="0"/>
              <a:t>Authentication</a:t>
            </a:r>
            <a:r>
              <a:rPr lang="zh-CN" altLang="en-US" dirty="0"/>
              <a:t>与</a:t>
            </a:r>
            <a:r>
              <a:rPr lang="en-US" altLang="zh-CN" dirty="0"/>
              <a:t>Identification</a:t>
            </a:r>
            <a:r>
              <a:rPr lang="zh-CN" altLang="en-US" dirty="0"/>
              <a:t>一起讨论</a:t>
            </a:r>
            <a:endParaRPr lang="en-US" altLang="zh-CN" dirty="0"/>
          </a:p>
          <a:p>
            <a:pPr lvl="1"/>
            <a:endParaRPr lang="en-US" altLang="zh-CN" dirty="0"/>
          </a:p>
          <a:p>
            <a:r>
              <a:rPr lang="zh-CN" altLang="en-US" dirty="0"/>
              <a:t>标识</a:t>
            </a:r>
            <a:r>
              <a:rPr lang="en-US" altLang="zh-CN" dirty="0"/>
              <a:t>Identification</a:t>
            </a:r>
            <a:endParaRPr lang="en-US" altLang="zh-CN" dirty="0"/>
          </a:p>
          <a:p>
            <a:pPr lvl="1"/>
            <a:r>
              <a:rPr lang="zh-CN" altLang="en-US" dirty="0"/>
              <a:t>在一定范围内，唯一确定地区分各实体的命名体系或方法。</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sz="3400" dirty="0"/>
              <a:t>Authentication</a:t>
            </a:r>
            <a:r>
              <a:rPr lang="zh-CN" altLang="en-US" sz="3400" dirty="0"/>
              <a:t>与</a:t>
            </a:r>
            <a:r>
              <a:rPr lang="en-US" altLang="zh-CN" sz="3400" dirty="0"/>
              <a:t>Identification</a:t>
            </a:r>
            <a:r>
              <a:rPr lang="zh-CN" altLang="en-US" sz="3400" dirty="0"/>
              <a:t>的关系</a:t>
            </a:r>
            <a:endParaRPr lang="zh-CN" altLang="en-US" sz="3400" dirty="0"/>
          </a:p>
        </p:txBody>
      </p:sp>
      <p:sp>
        <p:nvSpPr>
          <p:cNvPr id="32771" name="Rectangle 3"/>
          <p:cNvSpPr>
            <a:spLocks noGrp="1" noChangeArrowheads="1"/>
          </p:cNvSpPr>
          <p:nvPr>
            <p:ph idx="1"/>
          </p:nvPr>
        </p:nvSpPr>
        <p:spPr/>
        <p:txBody>
          <a:bodyPr/>
          <a:lstStyle/>
          <a:p>
            <a:pPr>
              <a:lnSpc>
                <a:spcPct val="90000"/>
              </a:lnSpc>
            </a:pPr>
            <a:r>
              <a:rPr lang="en-US" altLang="zh-CN" dirty="0"/>
              <a:t>Authentication</a:t>
            </a:r>
            <a:r>
              <a:rPr lang="zh-CN" altLang="en-US" dirty="0"/>
              <a:t>与</a:t>
            </a:r>
            <a:r>
              <a:rPr lang="en-US" altLang="zh-CN" dirty="0"/>
              <a:t>Identification</a:t>
            </a:r>
            <a:r>
              <a:rPr lang="zh-CN" altLang="en-US" dirty="0"/>
              <a:t>是密不可分的</a:t>
            </a:r>
            <a:r>
              <a:rPr lang="en-US" altLang="zh-CN" dirty="0"/>
              <a:t>2</a:t>
            </a:r>
            <a:r>
              <a:rPr lang="zh-CN" altLang="en-US" dirty="0"/>
              <a:t>个方面</a:t>
            </a:r>
            <a:endParaRPr lang="zh-CN" altLang="en-US" dirty="0"/>
          </a:p>
          <a:p>
            <a:pPr>
              <a:lnSpc>
                <a:spcPct val="90000"/>
              </a:lnSpc>
            </a:pPr>
            <a:r>
              <a:rPr lang="en-US" altLang="zh-CN" dirty="0"/>
              <a:t>Authentication</a:t>
            </a:r>
            <a:endParaRPr lang="en-US" altLang="zh-CN" dirty="0"/>
          </a:p>
          <a:p>
            <a:pPr lvl="1">
              <a:lnSpc>
                <a:spcPct val="90000"/>
              </a:lnSpc>
            </a:pPr>
            <a:r>
              <a:rPr lang="en-US" altLang="zh-CN" dirty="0"/>
              <a:t>Object =? ID</a:t>
            </a:r>
            <a:r>
              <a:rPr lang="en-US" altLang="zh-CN" baseline="-25000" dirty="0"/>
              <a:t>X</a:t>
            </a:r>
            <a:endParaRPr lang="en-US" altLang="zh-CN" baseline="-25000" dirty="0"/>
          </a:p>
          <a:p>
            <a:pPr>
              <a:lnSpc>
                <a:spcPct val="90000"/>
              </a:lnSpc>
            </a:pPr>
            <a:r>
              <a:rPr lang="en-US" altLang="zh-CN" dirty="0"/>
              <a:t>Identification</a:t>
            </a:r>
            <a:r>
              <a:rPr lang="zh-CN" altLang="en-US" dirty="0"/>
              <a:t>，标识</a:t>
            </a:r>
            <a:endParaRPr lang="zh-CN" altLang="en-US" dirty="0"/>
          </a:p>
          <a:p>
            <a:pPr lvl="1">
              <a:lnSpc>
                <a:spcPct val="90000"/>
              </a:lnSpc>
            </a:pPr>
            <a:r>
              <a:rPr lang="zh-CN" altLang="en-US" dirty="0"/>
              <a:t>也就是</a:t>
            </a:r>
            <a:r>
              <a:rPr lang="zh-CN" altLang="en-US" dirty="0">
                <a:latin typeface="Arial" panose="020B0604020202090204"/>
              </a:rPr>
              <a:t>“</a:t>
            </a:r>
            <a:r>
              <a:rPr lang="zh-CN" altLang="en-US" dirty="0"/>
              <a:t>起名字</a:t>
            </a:r>
            <a:r>
              <a:rPr lang="zh-CN" altLang="en-US" dirty="0">
                <a:latin typeface="Arial" panose="020B0604020202090204"/>
              </a:rPr>
              <a:t>”</a:t>
            </a:r>
            <a:r>
              <a:rPr lang="zh-CN" altLang="en-US" dirty="0"/>
              <a:t>、起</a:t>
            </a:r>
            <a:r>
              <a:rPr lang="en-US" altLang="zh-CN" dirty="0"/>
              <a:t>ID</a:t>
            </a:r>
            <a:endParaRPr lang="en-US" altLang="zh-CN" dirty="0"/>
          </a:p>
          <a:p>
            <a:pPr lvl="1">
              <a:lnSpc>
                <a:spcPct val="90000"/>
              </a:lnSpc>
            </a:pPr>
            <a:r>
              <a:rPr lang="zh-CN" altLang="en-US" dirty="0"/>
              <a:t>例如，我们的身份证标识体系</a:t>
            </a:r>
            <a:endParaRPr lang="zh-CN" altLang="en-US" dirty="0"/>
          </a:p>
          <a:p>
            <a:pPr lvl="2">
              <a:lnSpc>
                <a:spcPct val="90000"/>
              </a:lnSpc>
            </a:pPr>
            <a:r>
              <a:rPr lang="zh-CN" altLang="en-US" dirty="0"/>
              <a:t>用一串数字来做标识</a:t>
            </a:r>
            <a:endParaRPr lang="zh-CN" altLang="en-US" dirty="0"/>
          </a:p>
          <a:p>
            <a:pPr lvl="2">
              <a:lnSpc>
                <a:spcPct val="90000"/>
              </a:lnSpc>
            </a:pPr>
            <a:r>
              <a:rPr lang="zh-CN" altLang="en-US" dirty="0"/>
              <a:t>用</a:t>
            </a:r>
            <a:r>
              <a:rPr lang="en-US" altLang="zh-CN" dirty="0"/>
              <a:t>IP</a:t>
            </a:r>
            <a:r>
              <a:rPr lang="zh-CN" altLang="en-US" dirty="0"/>
              <a:t>地址来做</a:t>
            </a:r>
            <a:r>
              <a:rPr lang="en-US" altLang="zh-CN" dirty="0"/>
              <a:t>Identification</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a:t>各种各样的标识体系</a:t>
            </a:r>
            <a:endParaRPr lang="zh-CN" altLang="en-US"/>
          </a:p>
        </p:txBody>
      </p:sp>
      <p:sp>
        <p:nvSpPr>
          <p:cNvPr id="43011" name="Rectangle 3"/>
          <p:cNvSpPr>
            <a:spLocks noGrp="1" noChangeArrowheads="1"/>
          </p:cNvSpPr>
          <p:nvPr>
            <p:ph idx="1"/>
          </p:nvPr>
        </p:nvSpPr>
        <p:spPr>
          <a:xfrm>
            <a:off x="1097280" y="1845734"/>
            <a:ext cx="10058400" cy="4555066"/>
          </a:xfrm>
        </p:spPr>
        <p:txBody>
          <a:bodyPr>
            <a:normAutofit/>
          </a:bodyPr>
          <a:lstStyle/>
          <a:p>
            <a:pPr>
              <a:lnSpc>
                <a:spcPct val="80000"/>
              </a:lnSpc>
            </a:pPr>
            <a:r>
              <a:rPr lang="zh-CN" altLang="en-US" sz="2600" dirty="0"/>
              <a:t>常见的标识体系（命名方法）</a:t>
            </a:r>
            <a:endParaRPr lang="zh-CN" altLang="en-US" sz="2600" dirty="0"/>
          </a:p>
          <a:p>
            <a:pPr lvl="1">
              <a:lnSpc>
                <a:spcPct val="80000"/>
              </a:lnSpc>
            </a:pPr>
            <a:r>
              <a:rPr lang="zh-CN" altLang="en-US" sz="2200" dirty="0"/>
              <a:t>人的姓名</a:t>
            </a:r>
            <a:endParaRPr lang="zh-CN" altLang="en-US" sz="2200" dirty="0"/>
          </a:p>
          <a:p>
            <a:pPr lvl="1">
              <a:lnSpc>
                <a:spcPct val="80000"/>
              </a:lnSpc>
            </a:pPr>
            <a:r>
              <a:rPr lang="en-US" altLang="zh-CN" sz="2200" dirty="0"/>
              <a:t>IP</a:t>
            </a:r>
            <a:r>
              <a:rPr lang="zh-CN" altLang="en-US" sz="2200" dirty="0"/>
              <a:t>地址</a:t>
            </a:r>
            <a:endParaRPr lang="zh-CN" altLang="en-US" sz="2200" dirty="0"/>
          </a:p>
          <a:p>
            <a:pPr lvl="1">
              <a:lnSpc>
                <a:spcPct val="80000"/>
              </a:lnSpc>
            </a:pPr>
            <a:r>
              <a:rPr lang="zh-CN" altLang="en-US" sz="2200" dirty="0"/>
              <a:t>以太网卡</a:t>
            </a:r>
            <a:r>
              <a:rPr lang="en-US" altLang="zh-CN" sz="2200" dirty="0"/>
              <a:t>MAC</a:t>
            </a:r>
            <a:r>
              <a:rPr lang="zh-CN" altLang="en-US" sz="2200" dirty="0"/>
              <a:t>地址</a:t>
            </a:r>
            <a:endParaRPr lang="zh-CN" altLang="en-US" sz="2200" dirty="0"/>
          </a:p>
          <a:p>
            <a:pPr lvl="1">
              <a:lnSpc>
                <a:spcPct val="80000"/>
              </a:lnSpc>
            </a:pPr>
            <a:r>
              <a:rPr lang="zh-CN" altLang="en-US" sz="2200" dirty="0"/>
              <a:t>身份证号码</a:t>
            </a:r>
            <a:endParaRPr lang="zh-CN" altLang="en-US" sz="2200" dirty="0"/>
          </a:p>
          <a:p>
            <a:pPr lvl="1">
              <a:lnSpc>
                <a:spcPct val="80000"/>
              </a:lnSpc>
            </a:pPr>
            <a:r>
              <a:rPr lang="en-US" altLang="zh-CN" sz="2200" dirty="0"/>
              <a:t>Email</a:t>
            </a:r>
            <a:r>
              <a:rPr lang="zh-CN" altLang="en-US" sz="2200" dirty="0"/>
              <a:t>地址</a:t>
            </a:r>
            <a:endParaRPr lang="zh-CN" altLang="en-US" sz="2200" dirty="0"/>
          </a:p>
          <a:p>
            <a:pPr lvl="1">
              <a:lnSpc>
                <a:spcPct val="80000"/>
              </a:lnSpc>
            </a:pPr>
            <a:r>
              <a:rPr lang="zh-CN" altLang="en-US" sz="2200" dirty="0"/>
              <a:t>域名</a:t>
            </a:r>
            <a:endParaRPr lang="zh-CN" altLang="en-US" sz="2200" dirty="0"/>
          </a:p>
          <a:p>
            <a:pPr lvl="2">
              <a:lnSpc>
                <a:spcPct val="80000"/>
              </a:lnSpc>
            </a:pPr>
            <a:r>
              <a:rPr lang="en-US" altLang="zh-CN" sz="2100" dirty="0">
                <a:hlinkClick r:id="rId1"/>
              </a:rPr>
              <a:t>www.g.cn</a:t>
            </a:r>
            <a:r>
              <a:rPr lang="en-US" altLang="zh-CN" sz="2100" dirty="0"/>
              <a:t>, </a:t>
            </a:r>
            <a:r>
              <a:rPr lang="en-US" altLang="zh-CN" sz="2100" dirty="0">
                <a:hlinkClick r:id="rId2"/>
              </a:rPr>
              <a:t>www.sina.com.cn</a:t>
            </a:r>
            <a:endParaRPr lang="en-US" altLang="zh-CN" sz="2100" dirty="0"/>
          </a:p>
          <a:p>
            <a:pPr lvl="1">
              <a:lnSpc>
                <a:spcPct val="80000"/>
              </a:lnSpc>
            </a:pPr>
            <a:r>
              <a:rPr lang="zh-CN" altLang="en-US" sz="2200" dirty="0"/>
              <a:t>网站论坛的用户名</a:t>
            </a:r>
            <a:endParaRPr lang="zh-CN" altLang="en-US" sz="2200" dirty="0"/>
          </a:p>
          <a:p>
            <a:pPr>
              <a:lnSpc>
                <a:spcPct val="80000"/>
              </a:lnSpc>
            </a:pPr>
            <a:r>
              <a:rPr lang="en-US" altLang="zh-CN" sz="2600" dirty="0"/>
              <a:t>Identification</a:t>
            </a:r>
            <a:r>
              <a:rPr lang="zh-CN" altLang="en-US" sz="2600" dirty="0"/>
              <a:t>的最基本要求，</a:t>
            </a:r>
            <a:r>
              <a:rPr lang="en-US" altLang="zh-CN" sz="2600" dirty="0"/>
              <a:t>unique</a:t>
            </a:r>
            <a:endParaRPr lang="en-US" altLang="zh-CN" sz="2600" dirty="0"/>
          </a:p>
          <a:p>
            <a:pPr lvl="1">
              <a:lnSpc>
                <a:spcPct val="80000"/>
              </a:lnSpc>
            </a:pPr>
            <a:r>
              <a:rPr lang="zh-CN" altLang="en-US" sz="2200" b="1" dirty="0"/>
              <a:t>一定范围的</a:t>
            </a:r>
            <a:r>
              <a:rPr lang="en-US" altLang="zh-CN" sz="2200" b="1" dirty="0"/>
              <a:t>unique</a:t>
            </a:r>
            <a:endParaRPr lang="en-US" altLang="zh-CN" sz="2200" b="1" dirty="0"/>
          </a:p>
          <a:p>
            <a:pPr lvl="1">
              <a:lnSpc>
                <a:spcPct val="80000"/>
              </a:lnSpc>
            </a:pPr>
            <a:r>
              <a:rPr lang="zh-CN" altLang="en-US" sz="2200" dirty="0"/>
              <a:t>姓名不是好的</a:t>
            </a:r>
            <a:r>
              <a:rPr lang="en-US" altLang="zh-CN" sz="2200" dirty="0"/>
              <a:t>Identification</a:t>
            </a:r>
            <a:r>
              <a:rPr lang="zh-CN" altLang="en-US" sz="2200" dirty="0"/>
              <a:t>，人多就会有重名</a:t>
            </a:r>
            <a:endParaRPr lang="zh-CN" alt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网络认证的需求？</a:t>
            </a:r>
            <a:endParaRPr lang="zh-CN" altLang="en-US" dirty="0"/>
          </a:p>
        </p:txBody>
      </p:sp>
      <p:sp>
        <p:nvSpPr>
          <p:cNvPr id="3" name="内容占位符 2"/>
          <p:cNvSpPr>
            <a:spLocks noGrp="1"/>
          </p:cNvSpPr>
          <p:nvPr>
            <p:ph idx="1"/>
          </p:nvPr>
        </p:nvSpPr>
        <p:spPr>
          <a:xfrm>
            <a:off x="941727" y="1581912"/>
            <a:ext cx="10369506" cy="4745316"/>
          </a:xfrm>
        </p:spPr>
        <p:txBody>
          <a:bodyPr/>
          <a:lstStyle/>
          <a:p>
            <a:r>
              <a:rPr lang="en-US" altLang="zh-CN" dirty="0"/>
              <a:t>《</a:t>
            </a:r>
            <a:r>
              <a:rPr lang="zh-CN" altLang="en-US" dirty="0"/>
              <a:t>中华人民共和国网络安全法</a:t>
            </a:r>
            <a:r>
              <a:rPr lang="en-US" altLang="zh-CN" dirty="0"/>
              <a:t>》</a:t>
            </a:r>
            <a:endParaRPr lang="en-US" altLang="zh-CN" dirty="0"/>
          </a:p>
          <a:p>
            <a:pPr lvl="1"/>
            <a:r>
              <a:rPr lang="zh-CN" altLang="en-US" b="1" dirty="0"/>
              <a:t>第二十四条 </a:t>
            </a:r>
            <a:endParaRPr lang="en-US" altLang="zh-CN" b="1" dirty="0"/>
          </a:p>
          <a:p>
            <a:pPr lvl="2"/>
            <a:r>
              <a:rPr lang="zh-CN" altLang="en-US" dirty="0"/>
              <a:t>网络运营者为用户办理网络接入、域名注册服务，办理固定电话、移动电话等入网手续，或者为用户提供信息发布、即时通讯等服务，在与用户签订协议或者确认提供服务时，应当要求用户提供真实身份信息。用户不提供真实身份信息的，网络运营者不得为其提供相关服务。</a:t>
            </a:r>
            <a:endParaRPr lang="zh-CN" altLang="en-US" dirty="0"/>
          </a:p>
          <a:p>
            <a:pPr lvl="2"/>
            <a:r>
              <a:rPr lang="zh-CN" altLang="en-US" dirty="0"/>
              <a:t>国家实施网络可信身份战略，支持研究开发安全、方便的</a:t>
            </a:r>
            <a:r>
              <a:rPr lang="zh-CN" altLang="en-US" dirty="0">
                <a:solidFill>
                  <a:srgbClr val="FF0000"/>
                </a:solidFill>
              </a:rPr>
              <a:t>电子身份认证技术</a:t>
            </a:r>
            <a:r>
              <a:rPr lang="zh-CN" altLang="en-US" dirty="0"/>
              <a:t>，推动不同电子身份认证之间的互认。</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a:t>标识的常见要求</a:t>
            </a:r>
            <a:endParaRPr lang="zh-CN" altLang="en-US"/>
          </a:p>
        </p:txBody>
      </p:sp>
      <p:sp>
        <p:nvSpPr>
          <p:cNvPr id="44035" name="Rectangle 3"/>
          <p:cNvSpPr>
            <a:spLocks noGrp="1" noChangeArrowheads="1"/>
          </p:cNvSpPr>
          <p:nvPr>
            <p:ph idx="1"/>
          </p:nvPr>
        </p:nvSpPr>
        <p:spPr/>
        <p:txBody>
          <a:bodyPr/>
          <a:lstStyle/>
          <a:p>
            <a:pPr>
              <a:lnSpc>
                <a:spcPct val="90000"/>
              </a:lnSpc>
            </a:pPr>
            <a:r>
              <a:rPr lang="zh-CN" altLang="en-US" dirty="0"/>
              <a:t>标识的另一常见要求</a:t>
            </a:r>
            <a:r>
              <a:rPr lang="en-US" altLang="zh-CN" dirty="0">
                <a:latin typeface="Arial" panose="020B0604020202090204"/>
              </a:rPr>
              <a:t>——</a:t>
            </a:r>
            <a:r>
              <a:rPr lang="zh-CN" altLang="en-US" dirty="0"/>
              <a:t>匿名性（相对于真实姓名）</a:t>
            </a:r>
            <a:endParaRPr lang="zh-CN" altLang="en-US" dirty="0"/>
          </a:p>
          <a:p>
            <a:pPr lvl="1">
              <a:lnSpc>
                <a:spcPct val="90000"/>
              </a:lnSpc>
            </a:pPr>
            <a:r>
              <a:rPr lang="zh-CN" altLang="en-US" dirty="0"/>
              <a:t>匿名性要求不一定总是存在</a:t>
            </a:r>
            <a:endParaRPr lang="zh-CN" altLang="en-US" dirty="0"/>
          </a:p>
          <a:p>
            <a:pPr lvl="1">
              <a:lnSpc>
                <a:spcPct val="90000"/>
              </a:lnSpc>
            </a:pPr>
            <a:r>
              <a:rPr lang="zh-CN" altLang="en-US" dirty="0"/>
              <a:t>一定程度的匿名性</a:t>
            </a:r>
            <a:endParaRPr lang="zh-CN" altLang="en-US" dirty="0"/>
          </a:p>
          <a:p>
            <a:pPr>
              <a:lnSpc>
                <a:spcPct val="90000"/>
              </a:lnSpc>
            </a:pPr>
            <a:r>
              <a:rPr lang="zh-CN" altLang="en-US" dirty="0"/>
              <a:t>例如，</a:t>
            </a:r>
            <a:r>
              <a:rPr lang="en-US" altLang="zh-CN" dirty="0"/>
              <a:t>QQ</a:t>
            </a:r>
            <a:r>
              <a:rPr lang="zh-CN" altLang="en-US" dirty="0"/>
              <a:t>号码来标识通信实体</a:t>
            </a:r>
            <a:endParaRPr lang="zh-CN" altLang="en-US" dirty="0"/>
          </a:p>
          <a:p>
            <a:pPr lvl="1">
              <a:lnSpc>
                <a:spcPct val="90000"/>
              </a:lnSpc>
            </a:pPr>
            <a:r>
              <a:rPr lang="zh-CN" altLang="en-US" dirty="0"/>
              <a:t>仅仅从</a:t>
            </a:r>
            <a:r>
              <a:rPr lang="en-US" altLang="zh-CN" dirty="0"/>
              <a:t>QQ</a:t>
            </a:r>
            <a:r>
              <a:rPr lang="zh-CN" altLang="en-US" dirty="0"/>
              <a:t>号码而言，无法了解通信实体的信息</a:t>
            </a:r>
            <a:endParaRPr lang="zh-CN" altLang="en-US" dirty="0"/>
          </a:p>
          <a:p>
            <a:pPr>
              <a:lnSpc>
                <a:spcPct val="90000"/>
              </a:lnSpc>
            </a:pPr>
            <a:r>
              <a:rPr lang="zh-CN" altLang="en-US" dirty="0"/>
              <a:t>例如，在移动通信系统中，用电话号码来标识各实体，透露一定信息（匿名性不如</a:t>
            </a:r>
            <a:r>
              <a:rPr lang="en-US" altLang="zh-CN" dirty="0"/>
              <a:t>QQ</a:t>
            </a:r>
            <a:r>
              <a:rPr lang="zh-CN" altLang="en-US" dirty="0"/>
              <a:t>号码好）</a:t>
            </a:r>
            <a:endParaRPr lang="zh-CN" altLang="en-US" dirty="0"/>
          </a:p>
          <a:p>
            <a:pPr lvl="1">
              <a:lnSpc>
                <a:spcPct val="90000"/>
              </a:lnSpc>
            </a:pPr>
            <a:r>
              <a:rPr lang="zh-CN" altLang="en-US" dirty="0"/>
              <a:t>再例如，身份证号</a:t>
            </a:r>
            <a:r>
              <a:rPr lang="en-US" altLang="zh-CN" dirty="0"/>
              <a:t>/</a:t>
            </a:r>
            <a:r>
              <a:rPr lang="zh-CN" altLang="en-US" dirty="0"/>
              <a:t>邮件地址</a:t>
            </a:r>
            <a:r>
              <a:rPr lang="en-US" altLang="zh-CN" dirty="0"/>
              <a:t>/IP</a:t>
            </a:r>
            <a:r>
              <a:rPr lang="zh-CN" altLang="en-US" dirty="0"/>
              <a:t>地址</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zh-CN" altLang="en-US"/>
              <a:t>可能存在的其它要求</a:t>
            </a:r>
            <a:r>
              <a:rPr lang="en-US" altLang="zh-CN">
                <a:latin typeface="Arial" panose="020B0604020202090204"/>
              </a:rPr>
              <a:t>—</a:t>
            </a:r>
            <a:r>
              <a:rPr lang="zh-CN" altLang="en-US"/>
              <a:t>标识体系</a:t>
            </a:r>
            <a:endParaRPr lang="zh-CN" altLang="en-US"/>
          </a:p>
        </p:txBody>
      </p:sp>
      <p:sp>
        <p:nvSpPr>
          <p:cNvPr id="72707" name="Rectangle 3"/>
          <p:cNvSpPr>
            <a:spLocks noGrp="1" noChangeArrowheads="1"/>
          </p:cNvSpPr>
          <p:nvPr>
            <p:ph idx="1"/>
          </p:nvPr>
        </p:nvSpPr>
        <p:spPr/>
        <p:txBody>
          <a:bodyPr>
            <a:normAutofit fontScale="92500" lnSpcReduction="20000"/>
          </a:bodyPr>
          <a:lstStyle/>
          <a:p>
            <a:pPr>
              <a:lnSpc>
                <a:spcPct val="90000"/>
              </a:lnSpc>
            </a:pPr>
            <a:r>
              <a:rPr lang="zh-CN" altLang="en-US" sz="2600" dirty="0"/>
              <a:t>容量</a:t>
            </a:r>
            <a:endParaRPr lang="zh-CN" altLang="en-US" sz="2600" dirty="0"/>
          </a:p>
          <a:p>
            <a:pPr lvl="1">
              <a:lnSpc>
                <a:spcPct val="90000"/>
              </a:lnSpc>
            </a:pPr>
            <a:r>
              <a:rPr lang="zh-CN" altLang="en-US" sz="2200" dirty="0"/>
              <a:t>例如，我们常常讨论的</a:t>
            </a:r>
            <a:r>
              <a:rPr lang="en-US" altLang="zh-CN" sz="2200" dirty="0"/>
              <a:t>IPv4</a:t>
            </a:r>
            <a:r>
              <a:rPr lang="zh-CN" altLang="en-US" sz="2200" dirty="0"/>
              <a:t>地址不够用</a:t>
            </a:r>
            <a:endParaRPr lang="zh-CN" altLang="en-US" sz="2200" dirty="0"/>
          </a:p>
          <a:p>
            <a:pPr lvl="1">
              <a:lnSpc>
                <a:spcPct val="90000"/>
              </a:lnSpc>
            </a:pPr>
            <a:r>
              <a:rPr lang="zh-CN" altLang="en-US" sz="2200" dirty="0"/>
              <a:t>手机号码，启用新的号段</a:t>
            </a:r>
            <a:endParaRPr lang="zh-CN" altLang="en-US" sz="2200" dirty="0"/>
          </a:p>
          <a:p>
            <a:pPr>
              <a:lnSpc>
                <a:spcPct val="90000"/>
              </a:lnSpc>
            </a:pPr>
            <a:r>
              <a:rPr lang="zh-CN" altLang="en-US" sz="2600" dirty="0"/>
              <a:t>易于记忆</a:t>
            </a:r>
            <a:endParaRPr lang="zh-CN" altLang="en-US" sz="2600" dirty="0"/>
          </a:p>
          <a:p>
            <a:pPr lvl="1">
              <a:lnSpc>
                <a:spcPct val="90000"/>
              </a:lnSpc>
            </a:pPr>
            <a:r>
              <a:rPr lang="zh-CN" altLang="en-US" sz="2200" dirty="0"/>
              <a:t>好的邮件地址</a:t>
            </a:r>
            <a:endParaRPr lang="zh-CN" altLang="en-US" sz="2200" dirty="0"/>
          </a:p>
          <a:p>
            <a:pPr lvl="2">
              <a:lnSpc>
                <a:spcPct val="90000"/>
              </a:lnSpc>
            </a:pPr>
            <a:r>
              <a:rPr lang="zh-CN" altLang="en-US" sz="2100" dirty="0"/>
              <a:t>直接用姓名拼音</a:t>
            </a:r>
            <a:endParaRPr lang="zh-CN" altLang="en-US" sz="2100" dirty="0"/>
          </a:p>
          <a:p>
            <a:pPr lvl="1">
              <a:lnSpc>
                <a:spcPct val="90000"/>
              </a:lnSpc>
            </a:pPr>
            <a:r>
              <a:rPr lang="zh-CN" altLang="en-US" sz="2200" dirty="0"/>
              <a:t>好听</a:t>
            </a:r>
            <a:r>
              <a:rPr lang="en-US" altLang="zh-CN" sz="2200" dirty="0"/>
              <a:t>/</a:t>
            </a:r>
            <a:r>
              <a:rPr lang="zh-CN" altLang="en-US" sz="2200" dirty="0"/>
              <a:t>好记的人名</a:t>
            </a:r>
            <a:endParaRPr lang="zh-CN" altLang="en-US" sz="2200" dirty="0"/>
          </a:p>
          <a:p>
            <a:pPr lvl="1">
              <a:lnSpc>
                <a:spcPct val="90000"/>
              </a:lnSpc>
            </a:pPr>
            <a:r>
              <a:rPr lang="en-US" altLang="zh-CN" sz="2200" dirty="0"/>
              <a:t>DNS</a:t>
            </a:r>
            <a:r>
              <a:rPr lang="zh-CN" altLang="en-US" sz="2200" dirty="0"/>
              <a:t>域名与</a:t>
            </a:r>
            <a:r>
              <a:rPr lang="en-US" altLang="zh-CN" sz="2200" dirty="0"/>
              <a:t>IP</a:t>
            </a:r>
            <a:r>
              <a:rPr lang="zh-CN" altLang="en-US" sz="2200" dirty="0"/>
              <a:t>地址的对比</a:t>
            </a:r>
            <a:endParaRPr lang="zh-CN" altLang="en-US" sz="2200" dirty="0"/>
          </a:p>
          <a:p>
            <a:pPr>
              <a:lnSpc>
                <a:spcPct val="90000"/>
              </a:lnSpc>
            </a:pPr>
            <a:r>
              <a:rPr lang="zh-CN" altLang="en-US" sz="2600" dirty="0"/>
              <a:t>易于管理</a:t>
            </a:r>
            <a:endParaRPr lang="zh-CN" altLang="en-US" sz="2600" dirty="0"/>
          </a:p>
          <a:p>
            <a:pPr lvl="1">
              <a:lnSpc>
                <a:spcPct val="90000"/>
              </a:lnSpc>
            </a:pPr>
            <a:r>
              <a:rPr lang="zh-CN" altLang="en-US" sz="2200" dirty="0"/>
              <a:t>容易分配</a:t>
            </a:r>
            <a:endParaRPr lang="zh-CN" altLang="en-US" sz="2200" dirty="0"/>
          </a:p>
          <a:p>
            <a:pPr lvl="1">
              <a:lnSpc>
                <a:spcPct val="90000"/>
              </a:lnSpc>
            </a:pPr>
            <a:r>
              <a:rPr lang="zh-CN" altLang="en-US" sz="2200" dirty="0"/>
              <a:t>容易计数等</a:t>
            </a:r>
            <a:endParaRPr lang="en-US" altLang="zh-CN" sz="2200" dirty="0"/>
          </a:p>
          <a:p>
            <a:pPr>
              <a:lnSpc>
                <a:spcPct val="90000"/>
              </a:lnSpc>
            </a:pPr>
            <a:r>
              <a:rPr lang="en-US" altLang="zh-CN" sz="2600" b="1" dirty="0"/>
              <a:t>PKI</a:t>
            </a:r>
            <a:r>
              <a:rPr lang="zh-CN" altLang="en-US" sz="2600" b="1" dirty="0"/>
              <a:t>提供了认证服务，它所用标识体系是</a:t>
            </a:r>
            <a:r>
              <a:rPr lang="en-US" altLang="zh-CN" sz="2600" b="1" dirty="0"/>
              <a:t>X.500 Distinguished Name</a:t>
            </a:r>
            <a:endParaRPr lang="zh-CN" altLang="en-US" sz="26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PKI</a:t>
            </a:r>
            <a:r>
              <a:rPr lang="zh-CN" altLang="en-US" dirty="0"/>
              <a:t>能够提供什么？</a:t>
            </a:r>
            <a:endParaRPr lang="zh-CN" altLang="en-US" dirty="0"/>
          </a:p>
        </p:txBody>
      </p:sp>
      <p:sp>
        <p:nvSpPr>
          <p:cNvPr id="2" name="内容占位符 1"/>
          <p:cNvSpPr>
            <a:spLocks noGrp="1"/>
          </p:cNvSpPr>
          <p:nvPr>
            <p:ph idx="1"/>
          </p:nvPr>
        </p:nvSpPr>
        <p:spPr/>
        <p:txBody>
          <a:bodyPr/>
          <a:lstStyle/>
          <a:p>
            <a:r>
              <a:rPr lang="zh-CN" altLang="en-US" dirty="0"/>
              <a:t>全面的信息安全支持</a:t>
            </a:r>
            <a:endParaRPr lang="zh-CN" altLang="en-US" dirty="0"/>
          </a:p>
          <a:p>
            <a:pPr lvl="1"/>
            <a:r>
              <a:rPr lang="zh-CN" altLang="en-US" dirty="0">
                <a:solidFill>
                  <a:schemeClr val="hlink"/>
                </a:solidFill>
              </a:rPr>
              <a:t>真实性（标识与身份鉴别）</a:t>
            </a:r>
            <a:endParaRPr lang="zh-CN" altLang="en-US" dirty="0">
              <a:solidFill>
                <a:schemeClr val="hlink"/>
              </a:solidFill>
            </a:endParaRPr>
          </a:p>
          <a:p>
            <a:pPr lvl="1"/>
            <a:r>
              <a:rPr lang="zh-CN" altLang="en-US" dirty="0">
                <a:solidFill>
                  <a:schemeClr val="hlink"/>
                </a:solidFill>
              </a:rPr>
              <a:t>完整性（不被修改，没有错误）</a:t>
            </a:r>
            <a:endParaRPr lang="zh-CN" altLang="en-US" dirty="0">
              <a:solidFill>
                <a:schemeClr val="hlink"/>
              </a:solidFill>
            </a:endParaRPr>
          </a:p>
          <a:p>
            <a:pPr lvl="1"/>
            <a:r>
              <a:rPr lang="zh-CN" altLang="en-US" dirty="0">
                <a:solidFill>
                  <a:schemeClr val="hlink"/>
                </a:solidFill>
              </a:rPr>
              <a:t>机密性（隐私与保密）</a:t>
            </a:r>
            <a:endParaRPr lang="zh-CN" altLang="en-US" dirty="0">
              <a:solidFill>
                <a:schemeClr val="hlink"/>
              </a:solidFill>
            </a:endParaRPr>
          </a:p>
          <a:p>
            <a:pPr lvl="1"/>
            <a:r>
              <a:rPr lang="zh-CN" altLang="en-US" dirty="0">
                <a:solidFill>
                  <a:schemeClr val="hlink"/>
                </a:solidFill>
              </a:rPr>
              <a:t>非否认性（责任确定）</a:t>
            </a:r>
            <a:endParaRPr lang="zh-CN" altLang="en-US" dirty="0">
              <a:solidFill>
                <a:schemeClr val="hlink"/>
              </a:solidFill>
            </a:endParaRPr>
          </a:p>
          <a:p>
            <a:pPr lvl="1"/>
            <a:r>
              <a:rPr lang="zh-CN" altLang="en-US" dirty="0"/>
              <a:t>可用性（可获得，系统稳定性）</a:t>
            </a:r>
            <a:endParaRPr lang="en-US" altLang="zh-CN" dirty="0"/>
          </a:p>
          <a:p>
            <a:pPr lvl="2"/>
            <a:r>
              <a:rPr lang="zh-CN" altLang="en-US" dirty="0"/>
              <a:t>不直接支持可用性的实现</a:t>
            </a:r>
            <a:endParaRPr lang="en-US" altLang="zh-CN" dirty="0"/>
          </a:p>
          <a:p>
            <a:r>
              <a:rPr lang="zh-CN" altLang="en-US" dirty="0"/>
              <a:t>都是在认证</a:t>
            </a:r>
            <a:r>
              <a:rPr lang="en-US" altLang="zh-CN" dirty="0"/>
              <a:t>Certification</a:t>
            </a:r>
            <a:r>
              <a:rPr lang="zh-CN" altLang="en-US" dirty="0"/>
              <a:t>的基础上来提供的</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真实性（身份标识与认证）</a:t>
            </a:r>
            <a:endParaRPr lang="zh-CN" altLang="en-US" dirty="0"/>
          </a:p>
        </p:txBody>
      </p:sp>
      <p:sp>
        <p:nvSpPr>
          <p:cNvPr id="2" name="内容占位符 1"/>
          <p:cNvSpPr>
            <a:spLocks noGrp="1"/>
          </p:cNvSpPr>
          <p:nvPr>
            <p:ph idx="1"/>
          </p:nvPr>
        </p:nvSpPr>
        <p:spPr/>
        <p:txBody>
          <a:bodyPr>
            <a:normAutofit fontScale="92500" lnSpcReduction="20000"/>
          </a:bodyPr>
          <a:lstStyle/>
          <a:p>
            <a:r>
              <a:rPr lang="zh-CN" altLang="en-US" dirty="0"/>
              <a:t>实体验证</a:t>
            </a:r>
            <a:r>
              <a:rPr lang="en-US" altLang="zh-CN" dirty="0"/>
              <a:t>——</a:t>
            </a:r>
            <a:r>
              <a:rPr lang="zh-CN" altLang="en-US" dirty="0"/>
              <a:t>身份鉴别</a:t>
            </a:r>
            <a:endParaRPr lang="zh-CN" altLang="en-US" dirty="0"/>
          </a:p>
          <a:p>
            <a:pPr lvl="1"/>
            <a:r>
              <a:rPr lang="zh-CN" altLang="en-US" dirty="0"/>
              <a:t>人</a:t>
            </a:r>
            <a:endParaRPr lang="zh-CN" altLang="en-US" dirty="0"/>
          </a:p>
          <a:p>
            <a:pPr lvl="2"/>
            <a:r>
              <a:rPr lang="zh-CN" altLang="en-US" dirty="0">
                <a:solidFill>
                  <a:schemeClr val="hlink"/>
                </a:solidFill>
              </a:rPr>
              <a:t>口令</a:t>
            </a:r>
            <a:r>
              <a:rPr lang="zh-CN" altLang="en-US" dirty="0"/>
              <a:t>，动态口令，拥有的设备，</a:t>
            </a:r>
            <a:r>
              <a:rPr lang="en-US" altLang="zh-CN" dirty="0">
                <a:solidFill>
                  <a:schemeClr val="hlink"/>
                </a:solidFill>
              </a:rPr>
              <a:t>PKI</a:t>
            </a:r>
            <a:endParaRPr lang="zh-CN" altLang="en-US" dirty="0">
              <a:solidFill>
                <a:schemeClr val="hlink"/>
              </a:solidFill>
            </a:endParaRPr>
          </a:p>
          <a:p>
            <a:pPr lvl="1"/>
            <a:r>
              <a:rPr lang="zh-CN" altLang="en-US" dirty="0"/>
              <a:t>设备</a:t>
            </a:r>
            <a:endParaRPr lang="zh-CN" altLang="en-US" dirty="0"/>
          </a:p>
          <a:p>
            <a:pPr lvl="2"/>
            <a:r>
              <a:rPr lang="zh-CN" altLang="en-US" dirty="0"/>
              <a:t>主机</a:t>
            </a:r>
            <a:r>
              <a:rPr lang="en-US" altLang="zh-CN" dirty="0"/>
              <a:t>IP</a:t>
            </a:r>
            <a:r>
              <a:rPr lang="zh-CN" altLang="en-US" dirty="0"/>
              <a:t>地址，</a:t>
            </a:r>
            <a:r>
              <a:rPr lang="en-US" altLang="zh-CN" dirty="0"/>
              <a:t>MAC</a:t>
            </a:r>
            <a:r>
              <a:rPr lang="zh-CN" altLang="en-US" dirty="0"/>
              <a:t>地址，对称密码，</a:t>
            </a:r>
            <a:r>
              <a:rPr lang="en-US" altLang="zh-CN" dirty="0">
                <a:solidFill>
                  <a:schemeClr val="hlink"/>
                </a:solidFill>
              </a:rPr>
              <a:t>PKI</a:t>
            </a:r>
            <a:endParaRPr lang="zh-CN" altLang="en-US" dirty="0">
              <a:solidFill>
                <a:schemeClr val="hlink"/>
              </a:solidFill>
            </a:endParaRPr>
          </a:p>
          <a:p>
            <a:r>
              <a:rPr lang="zh-CN" altLang="en-US" dirty="0"/>
              <a:t>信息验证</a:t>
            </a:r>
            <a:r>
              <a:rPr lang="en-US" altLang="zh-CN" dirty="0"/>
              <a:t>——</a:t>
            </a:r>
            <a:r>
              <a:rPr lang="zh-CN" altLang="en-US" dirty="0"/>
              <a:t>数据起源鉴别</a:t>
            </a:r>
            <a:endParaRPr lang="zh-CN" altLang="en-US" dirty="0"/>
          </a:p>
          <a:p>
            <a:pPr lvl="1"/>
            <a:r>
              <a:rPr lang="en-US" altLang="zh-CN" dirty="0"/>
              <a:t>MAC， </a:t>
            </a:r>
            <a:r>
              <a:rPr lang="en-US" altLang="zh-CN" dirty="0">
                <a:solidFill>
                  <a:schemeClr val="hlink"/>
                </a:solidFill>
              </a:rPr>
              <a:t>PKI</a:t>
            </a:r>
            <a:r>
              <a:rPr lang="en-US" altLang="zh-CN" dirty="0"/>
              <a:t>（</a:t>
            </a:r>
            <a:r>
              <a:rPr lang="zh-CN" altLang="en-US" dirty="0"/>
              <a:t>数字签名，同时提供了完整性）</a:t>
            </a:r>
            <a:endParaRPr lang="en-US" altLang="zh-CN" dirty="0"/>
          </a:p>
          <a:p>
            <a:endParaRPr lang="en-US" altLang="zh-CN" dirty="0"/>
          </a:p>
          <a:p>
            <a:r>
              <a:rPr lang="zh-CN" altLang="en-US" dirty="0"/>
              <a:t>在此基础上，可以完成身份鉴别</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完整性</a:t>
            </a:r>
            <a:endParaRPr lang="zh-CN" altLang="en-US" dirty="0"/>
          </a:p>
        </p:txBody>
      </p:sp>
      <p:sp>
        <p:nvSpPr>
          <p:cNvPr id="2" name="内容占位符 1"/>
          <p:cNvSpPr>
            <a:spLocks noGrp="1"/>
          </p:cNvSpPr>
          <p:nvPr>
            <p:ph idx="1"/>
          </p:nvPr>
        </p:nvSpPr>
        <p:spPr/>
        <p:txBody>
          <a:bodyPr/>
          <a:lstStyle/>
          <a:p>
            <a:r>
              <a:rPr lang="zh-CN" altLang="en-US" dirty="0"/>
              <a:t>保证数据不被改动，包括非人为的改动或人为的无意或恶意的篡改 </a:t>
            </a:r>
            <a:endParaRPr lang="zh-CN" altLang="en-US" dirty="0"/>
          </a:p>
          <a:p>
            <a:pPr lvl="1"/>
            <a:r>
              <a:rPr lang="zh-CN" altLang="en-US" dirty="0"/>
              <a:t>检错、纠错码（针对机器错误、传输错误）</a:t>
            </a:r>
            <a:endParaRPr lang="zh-CN" altLang="en-US" dirty="0"/>
          </a:p>
          <a:p>
            <a:pPr lvl="1"/>
            <a:r>
              <a:rPr lang="zh-CN" altLang="en-US" dirty="0"/>
              <a:t>安全</a:t>
            </a:r>
            <a:r>
              <a:rPr lang="en-US" altLang="zh-CN" dirty="0"/>
              <a:t>MAC/</a:t>
            </a:r>
            <a:r>
              <a:rPr lang="zh-CN" altLang="en-US" dirty="0"/>
              <a:t>带密钥</a:t>
            </a:r>
            <a:r>
              <a:rPr lang="en-US" altLang="zh-CN" dirty="0"/>
              <a:t>HASH（</a:t>
            </a:r>
            <a:r>
              <a:rPr lang="zh-CN" altLang="en-US" dirty="0"/>
              <a:t>针对第三方攻击，不能防止对方对消息的篡改）</a:t>
            </a:r>
            <a:endParaRPr lang="zh-CN" altLang="en-US" dirty="0"/>
          </a:p>
          <a:p>
            <a:pPr lvl="1"/>
            <a:r>
              <a:rPr lang="zh-CN" altLang="en-US" dirty="0"/>
              <a:t>数字签名（</a:t>
            </a:r>
            <a:r>
              <a:rPr lang="en-US" altLang="zh-CN" dirty="0">
                <a:solidFill>
                  <a:schemeClr val="hlink"/>
                </a:solidFill>
              </a:rPr>
              <a:t>PKI</a:t>
            </a:r>
            <a:r>
              <a:rPr lang="en-US" altLang="zh-CN" dirty="0"/>
              <a:t>）</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机密性</a:t>
            </a:r>
            <a:endParaRPr lang="zh-CN" altLang="en-US" dirty="0"/>
          </a:p>
        </p:txBody>
      </p:sp>
      <p:sp>
        <p:nvSpPr>
          <p:cNvPr id="2" name="内容占位符 1"/>
          <p:cNvSpPr>
            <a:spLocks noGrp="1"/>
          </p:cNvSpPr>
          <p:nvPr>
            <p:ph idx="1"/>
          </p:nvPr>
        </p:nvSpPr>
        <p:spPr/>
        <p:txBody>
          <a:bodyPr>
            <a:normAutofit lnSpcReduction="10000"/>
          </a:bodyPr>
          <a:lstStyle/>
          <a:p>
            <a:pPr>
              <a:lnSpc>
                <a:spcPct val="90000"/>
              </a:lnSpc>
            </a:pPr>
            <a:r>
              <a:rPr lang="zh-CN" altLang="en-US" dirty="0"/>
              <a:t>保证信息不被未授权的其他人获得 </a:t>
            </a:r>
            <a:endParaRPr lang="zh-CN" altLang="en-US" dirty="0"/>
          </a:p>
          <a:p>
            <a:pPr lvl="1">
              <a:lnSpc>
                <a:spcPct val="90000"/>
              </a:lnSpc>
            </a:pPr>
            <a:r>
              <a:rPr lang="zh-CN" altLang="en-US" dirty="0"/>
              <a:t>访问控制</a:t>
            </a:r>
            <a:endParaRPr lang="zh-CN" altLang="en-US" dirty="0"/>
          </a:p>
          <a:p>
            <a:pPr lvl="2">
              <a:lnSpc>
                <a:spcPct val="90000"/>
              </a:lnSpc>
            </a:pPr>
            <a:r>
              <a:rPr lang="zh-CN" altLang="en-US" dirty="0"/>
              <a:t>如限制某些人对某些文件的读写权限 </a:t>
            </a:r>
            <a:endParaRPr lang="zh-CN" altLang="en-US" dirty="0"/>
          </a:p>
          <a:p>
            <a:pPr lvl="2">
              <a:lnSpc>
                <a:spcPct val="90000"/>
              </a:lnSpc>
            </a:pPr>
            <a:r>
              <a:rPr lang="zh-CN" altLang="en-US" dirty="0"/>
              <a:t>自主访问控制和强制访问控制 </a:t>
            </a:r>
            <a:endParaRPr lang="zh-CN" altLang="en-US" dirty="0"/>
          </a:p>
          <a:p>
            <a:pPr>
              <a:lnSpc>
                <a:spcPct val="90000"/>
              </a:lnSpc>
            </a:pPr>
            <a:r>
              <a:rPr lang="zh-CN" altLang="en-US" dirty="0"/>
              <a:t>加密</a:t>
            </a:r>
            <a:endParaRPr lang="zh-CN" altLang="en-US" dirty="0"/>
          </a:p>
          <a:p>
            <a:pPr lvl="1">
              <a:lnSpc>
                <a:spcPct val="90000"/>
              </a:lnSpc>
            </a:pPr>
            <a:r>
              <a:rPr lang="zh-CN" altLang="en-US" dirty="0"/>
              <a:t>对称密码</a:t>
            </a:r>
            <a:endParaRPr lang="zh-CN" altLang="en-US" dirty="0"/>
          </a:p>
          <a:p>
            <a:pPr lvl="2">
              <a:lnSpc>
                <a:spcPct val="90000"/>
              </a:lnSpc>
            </a:pPr>
            <a:r>
              <a:rPr lang="zh-CN" altLang="en-US" dirty="0"/>
              <a:t>可利用基于</a:t>
            </a:r>
            <a:r>
              <a:rPr lang="en-US" altLang="zh-CN" dirty="0">
                <a:solidFill>
                  <a:schemeClr val="hlink"/>
                </a:solidFill>
              </a:rPr>
              <a:t>PKI</a:t>
            </a:r>
            <a:r>
              <a:rPr lang="zh-CN" altLang="en-US" dirty="0"/>
              <a:t>的密钥协商</a:t>
            </a:r>
            <a:endParaRPr lang="zh-CN" altLang="en-US" dirty="0"/>
          </a:p>
          <a:p>
            <a:pPr lvl="1">
              <a:lnSpc>
                <a:spcPct val="90000"/>
              </a:lnSpc>
            </a:pPr>
            <a:r>
              <a:rPr lang="zh-CN" altLang="en-US" dirty="0"/>
              <a:t>非对称密码和</a:t>
            </a:r>
            <a:r>
              <a:rPr lang="en-US" altLang="zh-CN" dirty="0">
                <a:solidFill>
                  <a:schemeClr val="hlink"/>
                </a:solidFill>
              </a:rPr>
              <a:t>PKI</a:t>
            </a:r>
            <a:endParaRPr lang="zh-CN" altLang="en-US" dirty="0"/>
          </a:p>
          <a:p>
            <a:pPr>
              <a:lnSpc>
                <a:spcPct val="90000"/>
              </a:lnSpc>
            </a:pPr>
            <a:r>
              <a:rPr lang="zh-CN" altLang="en-US" dirty="0"/>
              <a:t>信息隐藏</a:t>
            </a:r>
            <a:endParaRPr lang="zh-CN" altLang="en-US" dirty="0"/>
          </a:p>
          <a:p>
            <a:pPr lvl="1">
              <a:lnSpc>
                <a:spcPct val="90000"/>
              </a:lnSpc>
            </a:pPr>
            <a:r>
              <a:rPr lang="zh-CN" altLang="en-US" dirty="0"/>
              <a:t>将一段信息藏在另一段信息中</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非否认</a:t>
            </a:r>
            <a:endParaRPr lang="zh-CN" altLang="en-US" dirty="0"/>
          </a:p>
        </p:txBody>
      </p:sp>
      <p:sp>
        <p:nvSpPr>
          <p:cNvPr id="2" name="内容占位符 1"/>
          <p:cNvSpPr>
            <a:spLocks noGrp="1"/>
          </p:cNvSpPr>
          <p:nvPr>
            <p:ph idx="1"/>
          </p:nvPr>
        </p:nvSpPr>
        <p:spPr/>
        <p:txBody>
          <a:bodyPr/>
          <a:lstStyle/>
          <a:p>
            <a:r>
              <a:rPr lang="zh-CN" altLang="en-US" dirty="0"/>
              <a:t>指能够提供一种证据，确认原始发送者是谁并保证数据未被修改，这种证据是第三方可以验证的。在通信双方发生争议的时候提供法律的证据。 </a:t>
            </a:r>
            <a:endParaRPr lang="zh-CN" altLang="en-US" dirty="0"/>
          </a:p>
          <a:p>
            <a:pPr lvl="1"/>
            <a:r>
              <a:rPr lang="zh-CN" altLang="en-US" dirty="0"/>
              <a:t>完整性是由通信对方认可和验证，而不可否认应该由第三方来进行验证和仲裁 </a:t>
            </a:r>
            <a:endParaRPr lang="zh-CN" altLang="en-US" dirty="0"/>
          </a:p>
          <a:p>
            <a:pPr lvl="1"/>
            <a:r>
              <a:rPr lang="zh-CN" altLang="en-US" dirty="0"/>
              <a:t>非对称算法，</a:t>
            </a:r>
            <a:r>
              <a:rPr lang="en-US" altLang="zh-CN" dirty="0">
                <a:solidFill>
                  <a:schemeClr val="hlink"/>
                </a:solidFill>
              </a:rPr>
              <a:t>PKI</a:t>
            </a:r>
            <a:endParaRPr lang="zh-CN" altLang="en-US" dirty="0">
              <a:solidFill>
                <a:schemeClr val="hlink"/>
              </a:solidFill>
            </a:endParaRPr>
          </a:p>
          <a:p>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时间戳</a:t>
            </a:r>
            <a:endParaRPr lang="zh-CN" altLang="en-US" dirty="0"/>
          </a:p>
        </p:txBody>
      </p:sp>
      <p:sp>
        <p:nvSpPr>
          <p:cNvPr id="2" name="内容占位符 1"/>
          <p:cNvSpPr>
            <a:spLocks noGrp="1"/>
          </p:cNvSpPr>
          <p:nvPr>
            <p:ph idx="1"/>
          </p:nvPr>
        </p:nvSpPr>
        <p:spPr/>
        <p:txBody>
          <a:bodyPr/>
          <a:lstStyle/>
          <a:p>
            <a:r>
              <a:rPr lang="zh-CN" altLang="en-US" dirty="0"/>
              <a:t>在有些交易中，时间是非常关键的因素</a:t>
            </a:r>
            <a:endParaRPr lang="zh-CN" altLang="en-US" dirty="0"/>
          </a:p>
          <a:p>
            <a:pPr lvl="1"/>
            <a:r>
              <a:rPr lang="zh-CN" altLang="en-US" dirty="0"/>
              <a:t>例如，招投标</a:t>
            </a:r>
            <a:endParaRPr lang="zh-CN" altLang="en-US" dirty="0"/>
          </a:p>
          <a:p>
            <a:r>
              <a:rPr lang="zh-CN" altLang="en-US" dirty="0"/>
              <a:t>证明一组数据在某个特定时间是否存在，例如电子交易或电子文档等</a:t>
            </a:r>
            <a:endParaRPr lang="zh-CN" altLang="en-US" dirty="0"/>
          </a:p>
          <a:p>
            <a:pPr lvl="1"/>
            <a:r>
              <a:rPr lang="zh-CN" altLang="en-US" dirty="0"/>
              <a:t>基于</a:t>
            </a:r>
            <a:r>
              <a:rPr lang="en-US" altLang="zh-CN" dirty="0">
                <a:solidFill>
                  <a:schemeClr val="hlink"/>
                </a:solidFill>
              </a:rPr>
              <a:t>PKI</a:t>
            </a:r>
            <a:r>
              <a:rPr lang="zh-CN" altLang="en-US" dirty="0"/>
              <a:t>技术</a:t>
            </a:r>
            <a:endParaRPr lang="zh-CN" altLang="en-US" dirty="0"/>
          </a:p>
          <a:p>
            <a:pPr lvl="1"/>
            <a:r>
              <a:rPr lang="zh-CN" altLang="en-US" dirty="0"/>
              <a:t>采用请求响应机制，对数据的散列值和时间进行签名</a:t>
            </a:r>
            <a:endParaRPr lang="zh-CN" altLang="en-US" dirty="0"/>
          </a:p>
          <a:p>
            <a:pPr lvl="1"/>
            <a:r>
              <a:rPr lang="zh-CN" altLang="en-US" dirty="0"/>
              <a:t>使用可信时间源（天文台授时，</a:t>
            </a:r>
            <a:r>
              <a:rPr lang="en-US" altLang="zh-CN" dirty="0"/>
              <a:t>NTP</a:t>
            </a:r>
            <a:r>
              <a:rPr lang="zh-CN" altLang="en-US" dirty="0"/>
              <a:t>时间同步）</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799856" y="332656"/>
            <a:ext cx="5050904" cy="634082"/>
          </a:xfrm>
        </p:spPr>
        <p:txBody>
          <a:bodyPr>
            <a:normAutofit fontScale="90000"/>
          </a:bodyPr>
          <a:lstStyle/>
          <a:p>
            <a:r>
              <a:rPr lang="zh-CN" altLang="en-US" dirty="0"/>
              <a:t>一般的证书产生流程</a:t>
            </a:r>
            <a:endParaRPr lang="zh-CN" altLang="en-US" dirty="0"/>
          </a:p>
        </p:txBody>
      </p:sp>
      <p:grpSp>
        <p:nvGrpSpPr>
          <p:cNvPr id="4" name="Group 4"/>
          <p:cNvGrpSpPr>
            <a:grpSpLocks noChangeAspect="1"/>
          </p:cNvGrpSpPr>
          <p:nvPr/>
        </p:nvGrpSpPr>
        <p:grpSpPr bwMode="auto">
          <a:xfrm>
            <a:off x="2819400" y="980902"/>
            <a:ext cx="1066800" cy="968375"/>
            <a:chOff x="4274" y="1387"/>
            <a:chExt cx="293" cy="266"/>
          </a:xfrm>
        </p:grpSpPr>
        <p:graphicFrame>
          <p:nvGraphicFramePr>
            <p:cNvPr id="5" name="Object 5"/>
            <p:cNvGraphicFramePr>
              <a:graphicFrameLocks noChangeAspect="1"/>
            </p:cNvGraphicFramePr>
            <p:nvPr/>
          </p:nvGraphicFramePr>
          <p:xfrm>
            <a:off x="4394" y="1411"/>
            <a:ext cx="173" cy="242"/>
          </p:xfrm>
          <a:graphic>
            <a:graphicData uri="http://schemas.openxmlformats.org/presentationml/2006/ole">
              <mc:AlternateContent xmlns:mc="http://schemas.openxmlformats.org/markup-compatibility/2006">
                <mc:Choice xmlns:v="urn:schemas-microsoft-com:vml" Requires="v">
                  <p:oleObj spid="_x0000_s3075" name="Clip" r:id="rId1" imgW="2735580" imgH="3825875" progId="">
                    <p:embed/>
                  </p:oleObj>
                </mc:Choice>
                <mc:Fallback>
                  <p:oleObj name="Clip" r:id="rId1" imgW="2735580" imgH="3825875" progId="">
                    <p:embed/>
                    <p:pic>
                      <p:nvPicPr>
                        <p:cNvPr id="0" name="Picture 2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 y="1411"/>
                          <a:ext cx="173"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nvGraphicFramePr>
          <p:xfrm>
            <a:off x="4274" y="1387"/>
            <a:ext cx="173" cy="242"/>
          </p:xfrm>
          <a:graphic>
            <a:graphicData uri="http://schemas.openxmlformats.org/presentationml/2006/ole">
              <mc:AlternateContent xmlns:mc="http://schemas.openxmlformats.org/markup-compatibility/2006">
                <mc:Choice xmlns:v="urn:schemas-microsoft-com:vml" Requires="v">
                  <p:oleObj spid="_x0000_s3076" name="Clip" r:id="rId3" imgW="2735580" imgH="3825875" progId="">
                    <p:embed/>
                  </p:oleObj>
                </mc:Choice>
                <mc:Fallback>
                  <p:oleObj name="Clip" r:id="rId3" imgW="2735580" imgH="3825875" progId="">
                    <p:embed/>
                    <p:pic>
                      <p:nvPicPr>
                        <p:cNvPr id="0" name="Picture 2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 y="1387"/>
                          <a:ext cx="173" cy="2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8" name="Picture 7" descr="cloud"/>
          <p:cNvPicPr>
            <a:picLocks noChangeAspect="1" noChangeArrowheads="1"/>
          </p:cNvPicPr>
          <p:nvPr/>
        </p:nvPicPr>
        <p:blipFill>
          <a:blip r:embed="rId4" cstate="print"/>
          <a:srcRect/>
          <a:stretch>
            <a:fillRect/>
          </a:stretch>
        </p:blipFill>
        <p:spPr bwMode="auto">
          <a:xfrm>
            <a:off x="2743200" y="2657301"/>
            <a:ext cx="2806700" cy="2268538"/>
          </a:xfrm>
          <a:prstGeom prst="rect">
            <a:avLst/>
          </a:prstGeom>
          <a:noFill/>
          <a:ln w="9525">
            <a:noFill/>
            <a:miter lim="800000"/>
            <a:headEnd/>
            <a:tailEnd/>
          </a:ln>
        </p:spPr>
      </p:pic>
      <p:sp>
        <p:nvSpPr>
          <p:cNvPr id="9" name="Line 8"/>
          <p:cNvSpPr>
            <a:spLocks noChangeShapeType="1"/>
          </p:cNvSpPr>
          <p:nvPr/>
        </p:nvSpPr>
        <p:spPr bwMode="auto">
          <a:xfrm flipH="1" flipV="1">
            <a:off x="5562600" y="2047701"/>
            <a:ext cx="2362200" cy="685800"/>
          </a:xfrm>
          <a:prstGeom prst="line">
            <a:avLst/>
          </a:prstGeom>
          <a:noFill/>
          <a:ln w="57150">
            <a:solidFill>
              <a:srgbClr val="FF9900"/>
            </a:solidFill>
            <a:round/>
            <a:headEnd type="none" w="sm" len="sm"/>
            <a:tailEnd type="triangle" w="sm" len="sm"/>
          </a:ln>
        </p:spPr>
        <p:txBody>
          <a:bodyPr wrap="none" anchor="ctr"/>
          <a:lstStyle/>
          <a:p>
            <a:endParaRPr lang="zh-CN" altLang="en-US"/>
          </a:p>
        </p:txBody>
      </p:sp>
      <p:pic>
        <p:nvPicPr>
          <p:cNvPr id="10" name="Picture 9" descr="databasedrum"/>
          <p:cNvPicPr>
            <a:picLocks noChangeAspect="1" noChangeArrowheads="1"/>
          </p:cNvPicPr>
          <p:nvPr/>
        </p:nvPicPr>
        <p:blipFill>
          <a:blip r:embed="rId5" cstate="print"/>
          <a:srcRect/>
          <a:stretch>
            <a:fillRect/>
          </a:stretch>
        </p:blipFill>
        <p:spPr bwMode="auto">
          <a:xfrm>
            <a:off x="3733801" y="752302"/>
            <a:ext cx="1535113" cy="1712913"/>
          </a:xfrm>
          <a:prstGeom prst="rect">
            <a:avLst/>
          </a:prstGeom>
          <a:noFill/>
          <a:ln w="9525">
            <a:noFill/>
            <a:miter lim="800000"/>
            <a:headEnd/>
            <a:tailEnd/>
          </a:ln>
        </p:spPr>
      </p:pic>
      <p:sp>
        <p:nvSpPr>
          <p:cNvPr id="11" name="Line 10"/>
          <p:cNvSpPr>
            <a:spLocks noChangeShapeType="1"/>
          </p:cNvSpPr>
          <p:nvPr/>
        </p:nvSpPr>
        <p:spPr bwMode="auto">
          <a:xfrm flipH="1">
            <a:off x="8534400" y="3495501"/>
            <a:ext cx="0" cy="1524000"/>
          </a:xfrm>
          <a:prstGeom prst="line">
            <a:avLst/>
          </a:prstGeom>
          <a:noFill/>
          <a:ln w="57150">
            <a:solidFill>
              <a:srgbClr val="FF9900"/>
            </a:solidFill>
            <a:round/>
            <a:headEnd type="none" w="sm" len="sm"/>
            <a:tailEnd type="triangle" w="sm" len="sm"/>
          </a:ln>
        </p:spPr>
        <p:txBody>
          <a:bodyPr wrap="none" anchor="ctr"/>
          <a:lstStyle/>
          <a:p>
            <a:endParaRPr lang="zh-CN" altLang="en-US"/>
          </a:p>
        </p:txBody>
      </p:sp>
      <p:grpSp>
        <p:nvGrpSpPr>
          <p:cNvPr id="12" name="Group 11"/>
          <p:cNvGrpSpPr/>
          <p:nvPr/>
        </p:nvGrpSpPr>
        <p:grpSpPr bwMode="auto">
          <a:xfrm>
            <a:off x="3657600" y="5171902"/>
            <a:ext cx="876300" cy="690563"/>
            <a:chOff x="1344" y="3120"/>
            <a:chExt cx="552" cy="435"/>
          </a:xfrm>
        </p:grpSpPr>
        <p:pic>
          <p:nvPicPr>
            <p:cNvPr id="13" name="Picture 12" descr="certificate-trans"/>
            <p:cNvPicPr>
              <a:picLocks noChangeAspect="1" noChangeArrowheads="1"/>
            </p:cNvPicPr>
            <p:nvPr/>
          </p:nvPicPr>
          <p:blipFill>
            <a:blip r:embed="rId6" cstate="print"/>
            <a:srcRect/>
            <a:stretch>
              <a:fillRect/>
            </a:stretch>
          </p:blipFill>
          <p:spPr bwMode="auto">
            <a:xfrm>
              <a:off x="1440" y="3120"/>
              <a:ext cx="456" cy="435"/>
            </a:xfrm>
            <a:prstGeom prst="rect">
              <a:avLst/>
            </a:prstGeom>
            <a:noFill/>
            <a:ln w="9525">
              <a:noFill/>
              <a:miter lim="800000"/>
              <a:headEnd/>
              <a:tailEnd/>
            </a:ln>
          </p:spPr>
        </p:pic>
        <p:pic>
          <p:nvPicPr>
            <p:cNvPr id="14" name="Picture 13" descr="redkey"/>
            <p:cNvPicPr>
              <a:picLocks noChangeAspect="1" noChangeArrowheads="1"/>
            </p:cNvPicPr>
            <p:nvPr/>
          </p:nvPicPr>
          <p:blipFill>
            <a:blip r:embed="rId7" cstate="print"/>
            <a:srcRect/>
            <a:stretch>
              <a:fillRect/>
            </a:stretch>
          </p:blipFill>
          <p:spPr bwMode="auto">
            <a:xfrm flipV="1">
              <a:off x="1344" y="3264"/>
              <a:ext cx="334" cy="173"/>
            </a:xfrm>
            <a:prstGeom prst="rect">
              <a:avLst/>
            </a:prstGeom>
            <a:noFill/>
            <a:ln w="9525">
              <a:noFill/>
              <a:miter lim="800000"/>
              <a:headEnd/>
              <a:tailEnd/>
            </a:ln>
          </p:spPr>
        </p:pic>
      </p:grpSp>
      <p:sp>
        <p:nvSpPr>
          <p:cNvPr id="15" name="Line 14"/>
          <p:cNvSpPr>
            <a:spLocks noChangeShapeType="1"/>
          </p:cNvSpPr>
          <p:nvPr/>
        </p:nvSpPr>
        <p:spPr bwMode="auto">
          <a:xfrm flipV="1">
            <a:off x="8763000" y="3495501"/>
            <a:ext cx="0" cy="1676400"/>
          </a:xfrm>
          <a:prstGeom prst="line">
            <a:avLst/>
          </a:prstGeom>
          <a:noFill/>
          <a:ln w="57150">
            <a:solidFill>
              <a:srgbClr val="FF9900"/>
            </a:solidFill>
            <a:round/>
            <a:headEnd type="none" w="sm" len="sm"/>
            <a:tailEnd type="triangle" w="sm" len="sm"/>
          </a:ln>
        </p:spPr>
        <p:txBody>
          <a:bodyPr wrap="none" anchor="ctr"/>
          <a:lstStyle/>
          <a:p>
            <a:endParaRPr lang="zh-CN" altLang="en-US"/>
          </a:p>
        </p:txBody>
      </p:sp>
      <p:pic>
        <p:nvPicPr>
          <p:cNvPr id="16" name="Picture 15" descr="CRL-RSA-trans"/>
          <p:cNvPicPr>
            <a:picLocks noChangeAspect="1" noChangeArrowheads="1"/>
          </p:cNvPicPr>
          <p:nvPr/>
        </p:nvPicPr>
        <p:blipFill>
          <a:blip r:embed="rId8" cstate="print"/>
          <a:srcRect/>
          <a:stretch>
            <a:fillRect/>
          </a:stretch>
        </p:blipFill>
        <p:spPr bwMode="auto">
          <a:xfrm>
            <a:off x="3505201" y="1514301"/>
            <a:ext cx="1431925" cy="1227138"/>
          </a:xfrm>
          <a:prstGeom prst="rect">
            <a:avLst/>
          </a:prstGeom>
          <a:noFill/>
          <a:ln w="9525">
            <a:noFill/>
            <a:miter lim="800000"/>
            <a:headEnd/>
            <a:tailEnd/>
          </a:ln>
        </p:spPr>
      </p:pic>
      <p:sp>
        <p:nvSpPr>
          <p:cNvPr id="17" name="Text Box 16"/>
          <p:cNvSpPr txBox="1">
            <a:spLocks noChangeArrowheads="1"/>
          </p:cNvSpPr>
          <p:nvPr/>
        </p:nvSpPr>
        <p:spPr bwMode="auto">
          <a:xfrm>
            <a:off x="2895600" y="2657302"/>
            <a:ext cx="1371600" cy="366713"/>
          </a:xfrm>
          <a:prstGeom prst="rect">
            <a:avLst/>
          </a:prstGeom>
          <a:noFill/>
          <a:ln w="9525">
            <a:noFill/>
            <a:miter lim="800000"/>
          </a:ln>
        </p:spPr>
        <p:txBody>
          <a:bodyPr>
            <a:spAutoFit/>
          </a:bodyPr>
          <a:lstStyle/>
          <a:p>
            <a:pPr>
              <a:spcBef>
                <a:spcPct val="50000"/>
              </a:spcBef>
            </a:pPr>
            <a:r>
              <a:rPr lang="zh-CN" altLang="en-US" b="1">
                <a:solidFill>
                  <a:srgbClr val="0066FF"/>
                </a:solidFill>
                <a:latin typeface="Arial" panose="020B0604020202090204" pitchFamily="34" charset="0"/>
              </a:rPr>
              <a:t>状态查询</a:t>
            </a:r>
            <a:endParaRPr lang="zh-CN" altLang="en-US" b="1">
              <a:solidFill>
                <a:srgbClr val="0066FF"/>
              </a:solidFill>
              <a:latin typeface="Arial" panose="020B0604020202090204" pitchFamily="34" charset="0"/>
            </a:endParaRPr>
          </a:p>
        </p:txBody>
      </p:sp>
      <p:grpSp>
        <p:nvGrpSpPr>
          <p:cNvPr id="18" name="Group 17"/>
          <p:cNvGrpSpPr/>
          <p:nvPr/>
        </p:nvGrpSpPr>
        <p:grpSpPr bwMode="auto">
          <a:xfrm>
            <a:off x="7620000" y="1438101"/>
            <a:ext cx="2057400" cy="2171700"/>
            <a:chOff x="3840" y="816"/>
            <a:chExt cx="1296" cy="1368"/>
          </a:xfrm>
        </p:grpSpPr>
        <p:pic>
          <p:nvPicPr>
            <p:cNvPr id="19" name="Picture 18" descr="CA-RSA-trans"/>
            <p:cNvPicPr>
              <a:picLocks noChangeAspect="1" noChangeArrowheads="1"/>
            </p:cNvPicPr>
            <p:nvPr/>
          </p:nvPicPr>
          <p:blipFill>
            <a:blip r:embed="rId9" cstate="print"/>
            <a:srcRect/>
            <a:stretch>
              <a:fillRect/>
            </a:stretch>
          </p:blipFill>
          <p:spPr bwMode="auto">
            <a:xfrm>
              <a:off x="3888" y="1056"/>
              <a:ext cx="1248" cy="1128"/>
            </a:xfrm>
            <a:prstGeom prst="rect">
              <a:avLst/>
            </a:prstGeom>
            <a:noFill/>
            <a:ln w="9525">
              <a:noFill/>
              <a:miter lim="800000"/>
              <a:headEnd/>
              <a:tailEnd/>
            </a:ln>
          </p:spPr>
        </p:pic>
        <p:sp>
          <p:nvSpPr>
            <p:cNvPr id="20" name="Text Box 19"/>
            <p:cNvSpPr txBox="1">
              <a:spLocks noChangeArrowheads="1"/>
            </p:cNvSpPr>
            <p:nvPr/>
          </p:nvSpPr>
          <p:spPr bwMode="auto">
            <a:xfrm>
              <a:off x="3840" y="816"/>
              <a:ext cx="1013" cy="233"/>
            </a:xfrm>
            <a:prstGeom prst="rect">
              <a:avLst/>
            </a:prstGeom>
            <a:noFill/>
            <a:ln w="12700">
              <a:noFill/>
              <a:miter lim="800000"/>
              <a:headEnd type="none" w="sm" len="sm"/>
              <a:tailEnd type="none" w="sm" len="sm"/>
            </a:ln>
          </p:spPr>
          <p:txBody>
            <a:bodyPr>
              <a:spAutoFit/>
            </a:bodyPr>
            <a:lstStyle/>
            <a:p>
              <a:pPr algn="ctr">
                <a:spcBef>
                  <a:spcPct val="50000"/>
                </a:spcBef>
              </a:pPr>
              <a:r>
                <a:rPr lang="zh-CN" altLang="en-US" b="1">
                  <a:solidFill>
                    <a:schemeClr val="bg2"/>
                  </a:solidFill>
                  <a:latin typeface="Arial" panose="020B0604020202090204" pitchFamily="34" charset="0"/>
                </a:rPr>
                <a:t>认证机构</a:t>
              </a:r>
              <a:endParaRPr lang="zh-CN" altLang="en-US" b="1">
                <a:solidFill>
                  <a:schemeClr val="bg2"/>
                </a:solidFill>
                <a:latin typeface="Arial" panose="020B0604020202090204" pitchFamily="34" charset="0"/>
              </a:endParaRPr>
            </a:p>
          </p:txBody>
        </p:sp>
      </p:grpSp>
      <p:pic>
        <p:nvPicPr>
          <p:cNvPr id="21" name="Picture 20" descr="Desktop-shadow-trans"/>
          <p:cNvPicPr>
            <a:picLocks noChangeAspect="1" noChangeArrowheads="1"/>
          </p:cNvPicPr>
          <p:nvPr/>
        </p:nvPicPr>
        <p:blipFill>
          <a:blip r:embed="rId10" cstate="print"/>
          <a:srcRect/>
          <a:stretch>
            <a:fillRect/>
          </a:stretch>
        </p:blipFill>
        <p:spPr bwMode="auto">
          <a:xfrm>
            <a:off x="8001001" y="5095702"/>
            <a:ext cx="1198563" cy="1274763"/>
          </a:xfrm>
          <a:prstGeom prst="rect">
            <a:avLst/>
          </a:prstGeom>
          <a:noFill/>
          <a:ln w="9525">
            <a:noFill/>
            <a:miter lim="800000"/>
            <a:headEnd/>
            <a:tailEnd/>
          </a:ln>
        </p:spPr>
      </p:pic>
      <p:sp>
        <p:nvSpPr>
          <p:cNvPr id="22" name="Line 21"/>
          <p:cNvSpPr>
            <a:spLocks noChangeShapeType="1"/>
          </p:cNvSpPr>
          <p:nvPr/>
        </p:nvSpPr>
        <p:spPr bwMode="auto">
          <a:xfrm flipV="1">
            <a:off x="5029200" y="5705301"/>
            <a:ext cx="3048000" cy="0"/>
          </a:xfrm>
          <a:prstGeom prst="line">
            <a:avLst/>
          </a:prstGeom>
          <a:noFill/>
          <a:ln w="57150">
            <a:solidFill>
              <a:srgbClr val="FF9900"/>
            </a:solidFill>
            <a:prstDash val="dash"/>
            <a:round/>
            <a:headEnd type="none" w="sm" len="sm"/>
            <a:tailEnd type="triangle" w="sm" len="sm"/>
          </a:ln>
        </p:spPr>
        <p:txBody>
          <a:bodyPr wrap="none" anchor="ctr"/>
          <a:lstStyle/>
          <a:p>
            <a:endParaRPr lang="zh-CN" altLang="en-US"/>
          </a:p>
        </p:txBody>
      </p:sp>
      <p:sp>
        <p:nvSpPr>
          <p:cNvPr id="23" name="Line 22"/>
          <p:cNvSpPr>
            <a:spLocks noChangeShapeType="1"/>
          </p:cNvSpPr>
          <p:nvPr/>
        </p:nvSpPr>
        <p:spPr bwMode="auto">
          <a:xfrm flipH="1">
            <a:off x="5105400" y="5400501"/>
            <a:ext cx="2819400" cy="0"/>
          </a:xfrm>
          <a:prstGeom prst="line">
            <a:avLst/>
          </a:prstGeom>
          <a:noFill/>
          <a:ln w="57150">
            <a:solidFill>
              <a:srgbClr val="FF9900"/>
            </a:solidFill>
            <a:prstDash val="dash"/>
            <a:round/>
            <a:headEnd type="none" w="sm" len="sm"/>
            <a:tailEnd type="triangle" w="sm" len="sm"/>
          </a:ln>
        </p:spPr>
        <p:txBody>
          <a:bodyPr wrap="none" anchor="ctr"/>
          <a:lstStyle/>
          <a:p>
            <a:endParaRPr lang="zh-CN" altLang="en-US"/>
          </a:p>
        </p:txBody>
      </p:sp>
      <p:sp>
        <p:nvSpPr>
          <p:cNvPr id="24" name="Text Box 23"/>
          <p:cNvSpPr txBox="1">
            <a:spLocks noChangeArrowheads="1"/>
          </p:cNvSpPr>
          <p:nvPr/>
        </p:nvSpPr>
        <p:spPr bwMode="auto">
          <a:xfrm>
            <a:off x="4724400" y="904701"/>
            <a:ext cx="1828800" cy="369332"/>
          </a:xfrm>
          <a:prstGeom prst="rect">
            <a:avLst/>
          </a:prstGeom>
          <a:noFill/>
          <a:ln w="12700">
            <a:noFill/>
            <a:miter lim="800000"/>
            <a:headEnd type="none" w="sm" len="sm"/>
            <a:tailEnd type="none" w="sm" len="sm"/>
          </a:ln>
        </p:spPr>
        <p:txBody>
          <a:bodyPr>
            <a:spAutoFit/>
          </a:bodyPr>
          <a:lstStyle/>
          <a:p>
            <a:pPr algn="ctr">
              <a:spcBef>
                <a:spcPct val="50000"/>
              </a:spcBef>
            </a:pPr>
            <a:r>
              <a:rPr lang="zh-CN" altLang="en-US" b="1">
                <a:solidFill>
                  <a:schemeClr val="bg2"/>
                </a:solidFill>
                <a:latin typeface="Arial" panose="020B0604020202090204" pitchFamily="34" charset="0"/>
              </a:rPr>
              <a:t>证书资料库</a:t>
            </a:r>
            <a:endParaRPr lang="zh-CN" altLang="en-US" b="1">
              <a:solidFill>
                <a:schemeClr val="bg2"/>
              </a:solidFill>
              <a:latin typeface="Arial" panose="020B0604020202090204" pitchFamily="34" charset="0"/>
            </a:endParaRPr>
          </a:p>
        </p:txBody>
      </p:sp>
      <p:sp>
        <p:nvSpPr>
          <p:cNvPr id="25" name="Text Box 24"/>
          <p:cNvSpPr txBox="1">
            <a:spLocks noChangeArrowheads="1"/>
          </p:cNvSpPr>
          <p:nvPr/>
        </p:nvSpPr>
        <p:spPr bwMode="auto">
          <a:xfrm>
            <a:off x="8839200" y="5248101"/>
            <a:ext cx="1828800" cy="369332"/>
          </a:xfrm>
          <a:prstGeom prst="rect">
            <a:avLst/>
          </a:prstGeom>
          <a:noFill/>
          <a:ln w="12700">
            <a:noFill/>
            <a:miter lim="800000"/>
            <a:headEnd type="none" w="sm" len="sm"/>
            <a:tailEnd type="none" w="sm" len="sm"/>
          </a:ln>
        </p:spPr>
        <p:txBody>
          <a:bodyPr>
            <a:spAutoFit/>
          </a:bodyPr>
          <a:lstStyle/>
          <a:p>
            <a:pPr algn="ctr">
              <a:spcBef>
                <a:spcPct val="50000"/>
              </a:spcBef>
            </a:pPr>
            <a:r>
              <a:rPr lang="zh-CN" altLang="en-US" b="1">
                <a:solidFill>
                  <a:schemeClr val="bg2"/>
                </a:solidFill>
                <a:latin typeface="Arial" panose="020B0604020202090204" pitchFamily="34" charset="0"/>
              </a:rPr>
              <a:t>注册机构</a:t>
            </a:r>
            <a:r>
              <a:rPr lang="en-US" altLang="zh-CN" b="1">
                <a:solidFill>
                  <a:schemeClr val="bg2"/>
                </a:solidFill>
                <a:latin typeface="Arial" panose="020B0604020202090204" pitchFamily="34" charset="0"/>
              </a:rPr>
              <a:t>RA</a:t>
            </a:r>
            <a:endParaRPr lang="en-US" altLang="zh-CN" b="1">
              <a:solidFill>
                <a:schemeClr val="bg2"/>
              </a:solidFill>
              <a:latin typeface="Arial" panose="020B0604020202090204" pitchFamily="34" charset="0"/>
            </a:endParaRPr>
          </a:p>
        </p:txBody>
      </p:sp>
      <p:grpSp>
        <p:nvGrpSpPr>
          <p:cNvPr id="26" name="Group 25"/>
          <p:cNvGrpSpPr/>
          <p:nvPr/>
        </p:nvGrpSpPr>
        <p:grpSpPr bwMode="auto">
          <a:xfrm>
            <a:off x="4267200" y="4867101"/>
            <a:ext cx="685800" cy="1295400"/>
            <a:chOff x="204" y="1932"/>
            <a:chExt cx="713" cy="1511"/>
          </a:xfrm>
        </p:grpSpPr>
        <p:sp>
          <p:nvSpPr>
            <p:cNvPr id="27" name="Freeform 26"/>
            <p:cNvSpPr/>
            <p:nvPr/>
          </p:nvSpPr>
          <p:spPr bwMode="auto">
            <a:xfrm>
              <a:off x="541" y="1932"/>
              <a:ext cx="253" cy="242"/>
            </a:xfrm>
            <a:custGeom>
              <a:avLst/>
              <a:gdLst>
                <a:gd name="T0" fmla="*/ 240 w 253"/>
                <a:gd name="T1" fmla="*/ 24 h 242"/>
                <a:gd name="T2" fmla="*/ 213 w 253"/>
                <a:gd name="T3" fmla="*/ 10 h 242"/>
                <a:gd name="T4" fmla="*/ 178 w 253"/>
                <a:gd name="T5" fmla="*/ 3 h 242"/>
                <a:gd name="T6" fmla="*/ 156 w 253"/>
                <a:gd name="T7" fmla="*/ 0 h 242"/>
                <a:gd name="T8" fmla="*/ 136 w 253"/>
                <a:gd name="T9" fmla="*/ 3 h 242"/>
                <a:gd name="T10" fmla="*/ 109 w 253"/>
                <a:gd name="T11" fmla="*/ 10 h 242"/>
                <a:gd name="T12" fmla="*/ 86 w 253"/>
                <a:gd name="T13" fmla="*/ 24 h 242"/>
                <a:gd name="T14" fmla="*/ 0 w 253"/>
                <a:gd name="T15" fmla="*/ 241 h 242"/>
                <a:gd name="T16" fmla="*/ 47 w 253"/>
                <a:gd name="T17" fmla="*/ 228 h 242"/>
                <a:gd name="T18" fmla="*/ 62 w 253"/>
                <a:gd name="T19" fmla="*/ 224 h 242"/>
                <a:gd name="T20" fmla="*/ 80 w 253"/>
                <a:gd name="T21" fmla="*/ 153 h 242"/>
                <a:gd name="T22" fmla="*/ 73 w 253"/>
                <a:gd name="T23" fmla="*/ 226 h 242"/>
                <a:gd name="T24" fmla="*/ 97 w 253"/>
                <a:gd name="T25" fmla="*/ 140 h 242"/>
                <a:gd name="T26" fmla="*/ 86 w 253"/>
                <a:gd name="T27" fmla="*/ 226 h 242"/>
                <a:gd name="T28" fmla="*/ 120 w 253"/>
                <a:gd name="T29" fmla="*/ 109 h 242"/>
                <a:gd name="T30" fmla="*/ 102 w 253"/>
                <a:gd name="T31" fmla="*/ 226 h 242"/>
                <a:gd name="T32" fmla="*/ 140 w 253"/>
                <a:gd name="T33" fmla="*/ 86 h 242"/>
                <a:gd name="T34" fmla="*/ 118 w 253"/>
                <a:gd name="T35" fmla="*/ 226 h 242"/>
                <a:gd name="T36" fmla="*/ 166 w 253"/>
                <a:gd name="T37" fmla="*/ 62 h 242"/>
                <a:gd name="T38" fmla="*/ 131 w 253"/>
                <a:gd name="T39" fmla="*/ 228 h 242"/>
                <a:gd name="T40" fmla="*/ 149 w 253"/>
                <a:gd name="T41" fmla="*/ 231 h 242"/>
                <a:gd name="T42" fmla="*/ 156 w 253"/>
                <a:gd name="T43" fmla="*/ 200 h 242"/>
                <a:gd name="T44" fmla="*/ 172 w 253"/>
                <a:gd name="T45" fmla="*/ 195 h 242"/>
                <a:gd name="T46" fmla="*/ 196 w 253"/>
                <a:gd name="T47" fmla="*/ 77 h 242"/>
                <a:gd name="T48" fmla="*/ 186 w 253"/>
                <a:gd name="T49" fmla="*/ 41 h 242"/>
                <a:gd name="T50" fmla="*/ 205 w 253"/>
                <a:gd name="T51" fmla="*/ 80 h 242"/>
                <a:gd name="T52" fmla="*/ 207 w 253"/>
                <a:gd name="T53" fmla="*/ 57 h 242"/>
                <a:gd name="T54" fmla="*/ 216 w 253"/>
                <a:gd name="T55" fmla="*/ 76 h 242"/>
                <a:gd name="T56" fmla="*/ 239 w 253"/>
                <a:gd name="T57" fmla="*/ 73 h 242"/>
                <a:gd name="T58" fmla="*/ 234 w 253"/>
                <a:gd name="T59" fmla="*/ 40 h 242"/>
                <a:gd name="T60" fmla="*/ 248 w 253"/>
                <a:gd name="T61" fmla="*/ 73 h 242"/>
                <a:gd name="T62" fmla="*/ 252 w 253"/>
                <a:gd name="T63" fmla="*/ 66 h 242"/>
                <a:gd name="T64" fmla="*/ 240 w 253"/>
                <a:gd name="T65" fmla="*/ 24 h 2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3"/>
                <a:gd name="T100" fmla="*/ 0 h 242"/>
                <a:gd name="T101" fmla="*/ 253 w 253"/>
                <a:gd name="T102" fmla="*/ 242 h 2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3" h="242">
                  <a:moveTo>
                    <a:pt x="240" y="24"/>
                  </a:moveTo>
                  <a:lnTo>
                    <a:pt x="213" y="10"/>
                  </a:lnTo>
                  <a:lnTo>
                    <a:pt x="178" y="3"/>
                  </a:lnTo>
                  <a:lnTo>
                    <a:pt x="156" y="0"/>
                  </a:lnTo>
                  <a:lnTo>
                    <a:pt x="136" y="3"/>
                  </a:lnTo>
                  <a:lnTo>
                    <a:pt x="109" y="10"/>
                  </a:lnTo>
                  <a:lnTo>
                    <a:pt x="86" y="24"/>
                  </a:lnTo>
                  <a:lnTo>
                    <a:pt x="0" y="241"/>
                  </a:lnTo>
                  <a:lnTo>
                    <a:pt x="47" y="228"/>
                  </a:lnTo>
                  <a:lnTo>
                    <a:pt x="62" y="224"/>
                  </a:lnTo>
                  <a:lnTo>
                    <a:pt x="80" y="153"/>
                  </a:lnTo>
                  <a:lnTo>
                    <a:pt x="73" y="226"/>
                  </a:lnTo>
                  <a:lnTo>
                    <a:pt x="97" y="140"/>
                  </a:lnTo>
                  <a:lnTo>
                    <a:pt x="86" y="226"/>
                  </a:lnTo>
                  <a:lnTo>
                    <a:pt x="120" y="109"/>
                  </a:lnTo>
                  <a:lnTo>
                    <a:pt x="102" y="226"/>
                  </a:lnTo>
                  <a:lnTo>
                    <a:pt x="140" y="86"/>
                  </a:lnTo>
                  <a:lnTo>
                    <a:pt x="118" y="226"/>
                  </a:lnTo>
                  <a:lnTo>
                    <a:pt x="166" y="62"/>
                  </a:lnTo>
                  <a:lnTo>
                    <a:pt x="131" y="228"/>
                  </a:lnTo>
                  <a:lnTo>
                    <a:pt x="149" y="231"/>
                  </a:lnTo>
                  <a:lnTo>
                    <a:pt x="156" y="200"/>
                  </a:lnTo>
                  <a:lnTo>
                    <a:pt x="172" y="195"/>
                  </a:lnTo>
                  <a:lnTo>
                    <a:pt x="196" y="77"/>
                  </a:lnTo>
                  <a:lnTo>
                    <a:pt x="186" y="41"/>
                  </a:lnTo>
                  <a:lnTo>
                    <a:pt x="205" y="80"/>
                  </a:lnTo>
                  <a:lnTo>
                    <a:pt x="207" y="57"/>
                  </a:lnTo>
                  <a:lnTo>
                    <a:pt x="216" y="76"/>
                  </a:lnTo>
                  <a:lnTo>
                    <a:pt x="239" y="73"/>
                  </a:lnTo>
                  <a:lnTo>
                    <a:pt x="234" y="40"/>
                  </a:lnTo>
                  <a:lnTo>
                    <a:pt x="248" y="73"/>
                  </a:lnTo>
                  <a:lnTo>
                    <a:pt x="252" y="66"/>
                  </a:lnTo>
                  <a:lnTo>
                    <a:pt x="240" y="24"/>
                  </a:lnTo>
                </a:path>
              </a:pathLst>
            </a:custGeom>
            <a:solidFill>
              <a:schemeClr val="tx1"/>
            </a:solidFill>
            <a:ln w="12700" cap="rnd" cmpd="sng">
              <a:solidFill>
                <a:srgbClr val="000000"/>
              </a:solidFill>
              <a:prstDash val="solid"/>
              <a:round/>
              <a:headEnd type="none" w="sm" len="sm"/>
              <a:tailEnd type="none" w="sm" len="sm"/>
            </a:ln>
          </p:spPr>
          <p:txBody>
            <a:bodyPr/>
            <a:lstStyle/>
            <a:p>
              <a:endParaRPr lang="zh-CN" altLang="en-US"/>
            </a:p>
          </p:txBody>
        </p:sp>
        <p:sp>
          <p:nvSpPr>
            <p:cNvPr id="28" name="Freeform 27"/>
            <p:cNvSpPr/>
            <p:nvPr/>
          </p:nvSpPr>
          <p:spPr bwMode="auto">
            <a:xfrm>
              <a:off x="662" y="2013"/>
              <a:ext cx="126" cy="195"/>
            </a:xfrm>
            <a:custGeom>
              <a:avLst/>
              <a:gdLst>
                <a:gd name="T0" fmla="*/ 103 w 126"/>
                <a:gd name="T1" fmla="*/ 2 h 195"/>
                <a:gd name="T2" fmla="*/ 117 w 126"/>
                <a:gd name="T3" fmla="*/ 0 h 195"/>
                <a:gd name="T4" fmla="*/ 120 w 126"/>
                <a:gd name="T5" fmla="*/ 32 h 195"/>
                <a:gd name="T6" fmla="*/ 113 w 126"/>
                <a:gd name="T7" fmla="*/ 43 h 195"/>
                <a:gd name="T8" fmla="*/ 119 w 126"/>
                <a:gd name="T9" fmla="*/ 57 h 195"/>
                <a:gd name="T10" fmla="*/ 125 w 126"/>
                <a:gd name="T11" fmla="*/ 72 h 195"/>
                <a:gd name="T12" fmla="*/ 120 w 126"/>
                <a:gd name="T13" fmla="*/ 81 h 195"/>
                <a:gd name="T14" fmla="*/ 111 w 126"/>
                <a:gd name="T15" fmla="*/ 81 h 195"/>
                <a:gd name="T16" fmla="*/ 113 w 126"/>
                <a:gd name="T17" fmla="*/ 97 h 195"/>
                <a:gd name="T18" fmla="*/ 103 w 126"/>
                <a:gd name="T19" fmla="*/ 100 h 195"/>
                <a:gd name="T20" fmla="*/ 107 w 126"/>
                <a:gd name="T21" fmla="*/ 106 h 195"/>
                <a:gd name="T22" fmla="*/ 100 w 126"/>
                <a:gd name="T23" fmla="*/ 114 h 195"/>
                <a:gd name="T24" fmla="*/ 100 w 126"/>
                <a:gd name="T25" fmla="*/ 123 h 195"/>
                <a:gd name="T26" fmla="*/ 90 w 126"/>
                <a:gd name="T27" fmla="*/ 132 h 195"/>
                <a:gd name="T28" fmla="*/ 69 w 126"/>
                <a:gd name="T29" fmla="*/ 131 h 195"/>
                <a:gd name="T30" fmla="*/ 30 w 126"/>
                <a:gd name="T31" fmla="*/ 194 h 195"/>
                <a:gd name="T32" fmla="*/ 0 w 126"/>
                <a:gd name="T33" fmla="*/ 154 h 195"/>
                <a:gd name="T34" fmla="*/ 34 w 126"/>
                <a:gd name="T35" fmla="*/ 155 h 195"/>
                <a:gd name="T36" fmla="*/ 41 w 126"/>
                <a:gd name="T37" fmla="*/ 127 h 195"/>
                <a:gd name="T38" fmla="*/ 54 w 126"/>
                <a:gd name="T39" fmla="*/ 129 h 195"/>
                <a:gd name="T40" fmla="*/ 73 w 126"/>
                <a:gd name="T41" fmla="*/ 26 h 195"/>
                <a:gd name="T42" fmla="*/ 81 w 126"/>
                <a:gd name="T43" fmla="*/ 8 h 195"/>
                <a:gd name="T44" fmla="*/ 103 w 126"/>
                <a:gd name="T45" fmla="*/ 2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6"/>
                <a:gd name="T70" fmla="*/ 0 h 195"/>
                <a:gd name="T71" fmla="*/ 126 w 126"/>
                <a:gd name="T72" fmla="*/ 195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6" h="195">
                  <a:moveTo>
                    <a:pt x="103" y="2"/>
                  </a:moveTo>
                  <a:lnTo>
                    <a:pt x="117" y="0"/>
                  </a:lnTo>
                  <a:lnTo>
                    <a:pt x="120" y="32"/>
                  </a:lnTo>
                  <a:lnTo>
                    <a:pt x="113" y="43"/>
                  </a:lnTo>
                  <a:lnTo>
                    <a:pt x="119" y="57"/>
                  </a:lnTo>
                  <a:lnTo>
                    <a:pt x="125" y="72"/>
                  </a:lnTo>
                  <a:lnTo>
                    <a:pt x="120" y="81"/>
                  </a:lnTo>
                  <a:lnTo>
                    <a:pt x="111" y="81"/>
                  </a:lnTo>
                  <a:lnTo>
                    <a:pt x="113" y="97"/>
                  </a:lnTo>
                  <a:lnTo>
                    <a:pt x="103" y="100"/>
                  </a:lnTo>
                  <a:lnTo>
                    <a:pt x="107" y="106"/>
                  </a:lnTo>
                  <a:lnTo>
                    <a:pt x="100" y="114"/>
                  </a:lnTo>
                  <a:lnTo>
                    <a:pt x="100" y="123"/>
                  </a:lnTo>
                  <a:lnTo>
                    <a:pt x="90" y="132"/>
                  </a:lnTo>
                  <a:lnTo>
                    <a:pt x="69" y="131"/>
                  </a:lnTo>
                  <a:lnTo>
                    <a:pt x="30" y="194"/>
                  </a:lnTo>
                  <a:lnTo>
                    <a:pt x="0" y="154"/>
                  </a:lnTo>
                  <a:lnTo>
                    <a:pt x="34" y="155"/>
                  </a:lnTo>
                  <a:lnTo>
                    <a:pt x="41" y="127"/>
                  </a:lnTo>
                  <a:lnTo>
                    <a:pt x="54" y="129"/>
                  </a:lnTo>
                  <a:lnTo>
                    <a:pt x="73" y="26"/>
                  </a:lnTo>
                  <a:lnTo>
                    <a:pt x="81" y="8"/>
                  </a:lnTo>
                  <a:lnTo>
                    <a:pt x="103" y="2"/>
                  </a:lnTo>
                </a:path>
              </a:pathLst>
            </a:custGeom>
            <a:solidFill>
              <a:schemeClr val="tx1"/>
            </a:solidFill>
            <a:ln w="12700" cap="rnd" cmpd="sng">
              <a:solidFill>
                <a:srgbClr val="000000"/>
              </a:solidFill>
              <a:prstDash val="solid"/>
              <a:round/>
              <a:headEnd type="none" w="sm" len="sm"/>
              <a:tailEnd type="none" w="sm" len="sm"/>
            </a:ln>
          </p:spPr>
          <p:txBody>
            <a:bodyPr/>
            <a:lstStyle/>
            <a:p>
              <a:endParaRPr lang="zh-CN" altLang="en-US"/>
            </a:p>
          </p:txBody>
        </p:sp>
        <p:sp>
          <p:nvSpPr>
            <p:cNvPr id="29" name="Freeform 28"/>
            <p:cNvSpPr/>
            <p:nvPr/>
          </p:nvSpPr>
          <p:spPr bwMode="auto">
            <a:xfrm>
              <a:off x="427" y="2164"/>
              <a:ext cx="425" cy="1279"/>
            </a:xfrm>
            <a:custGeom>
              <a:avLst/>
              <a:gdLst>
                <a:gd name="T0" fmla="*/ 95 w 425"/>
                <a:gd name="T1" fmla="*/ 20 h 1279"/>
                <a:gd name="T2" fmla="*/ 14 w 425"/>
                <a:gd name="T3" fmla="*/ 194 h 1279"/>
                <a:gd name="T4" fmla="*/ 75 w 425"/>
                <a:gd name="T5" fmla="*/ 265 h 1279"/>
                <a:gd name="T6" fmla="*/ 0 w 425"/>
                <a:gd name="T7" fmla="*/ 633 h 1279"/>
                <a:gd name="T8" fmla="*/ 60 w 425"/>
                <a:gd name="T9" fmla="*/ 530 h 1279"/>
                <a:gd name="T10" fmla="*/ 54 w 425"/>
                <a:gd name="T11" fmla="*/ 649 h 1279"/>
                <a:gd name="T12" fmla="*/ 38 w 425"/>
                <a:gd name="T13" fmla="*/ 821 h 1279"/>
                <a:gd name="T14" fmla="*/ 79 w 425"/>
                <a:gd name="T15" fmla="*/ 691 h 1279"/>
                <a:gd name="T16" fmla="*/ 95 w 425"/>
                <a:gd name="T17" fmla="*/ 724 h 1279"/>
                <a:gd name="T18" fmla="*/ 115 w 425"/>
                <a:gd name="T19" fmla="*/ 809 h 1279"/>
                <a:gd name="T20" fmla="*/ 128 w 425"/>
                <a:gd name="T21" fmla="*/ 1081 h 1279"/>
                <a:gd name="T22" fmla="*/ 115 w 425"/>
                <a:gd name="T23" fmla="*/ 1278 h 1279"/>
                <a:gd name="T24" fmla="*/ 173 w 425"/>
                <a:gd name="T25" fmla="*/ 1196 h 1279"/>
                <a:gd name="T26" fmla="*/ 176 w 425"/>
                <a:gd name="T27" fmla="*/ 1090 h 1279"/>
                <a:gd name="T28" fmla="*/ 202 w 425"/>
                <a:gd name="T29" fmla="*/ 885 h 1279"/>
                <a:gd name="T30" fmla="*/ 202 w 425"/>
                <a:gd name="T31" fmla="*/ 814 h 1279"/>
                <a:gd name="T32" fmla="*/ 339 w 425"/>
                <a:gd name="T33" fmla="*/ 498 h 1279"/>
                <a:gd name="T34" fmla="*/ 230 w 425"/>
                <a:gd name="T35" fmla="*/ 814 h 1279"/>
                <a:gd name="T36" fmla="*/ 279 w 425"/>
                <a:gd name="T37" fmla="*/ 880 h 1279"/>
                <a:gd name="T38" fmla="*/ 321 w 425"/>
                <a:gd name="T39" fmla="*/ 1196 h 1279"/>
                <a:gd name="T40" fmla="*/ 339 w 425"/>
                <a:gd name="T41" fmla="*/ 1216 h 1279"/>
                <a:gd name="T42" fmla="*/ 377 w 425"/>
                <a:gd name="T43" fmla="*/ 1278 h 1279"/>
                <a:gd name="T44" fmla="*/ 374 w 425"/>
                <a:gd name="T45" fmla="*/ 1114 h 1279"/>
                <a:gd name="T46" fmla="*/ 359 w 425"/>
                <a:gd name="T47" fmla="*/ 930 h 1279"/>
                <a:gd name="T48" fmla="*/ 374 w 425"/>
                <a:gd name="T49" fmla="*/ 820 h 1279"/>
                <a:gd name="T50" fmla="*/ 393 w 425"/>
                <a:gd name="T51" fmla="*/ 820 h 1279"/>
                <a:gd name="T52" fmla="*/ 355 w 425"/>
                <a:gd name="T53" fmla="*/ 447 h 1279"/>
                <a:gd name="T54" fmla="*/ 300 w 425"/>
                <a:gd name="T55" fmla="*/ 334 h 1279"/>
                <a:gd name="T56" fmla="*/ 171 w 425"/>
                <a:gd name="T57" fmla="*/ 631 h 1279"/>
                <a:gd name="T58" fmla="*/ 296 w 425"/>
                <a:gd name="T59" fmla="*/ 330 h 1279"/>
                <a:gd name="T60" fmla="*/ 183 w 425"/>
                <a:gd name="T61" fmla="*/ 188 h 1279"/>
                <a:gd name="T62" fmla="*/ 209 w 425"/>
                <a:gd name="T63" fmla="*/ 31 h 12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5"/>
                <a:gd name="T97" fmla="*/ 0 h 1279"/>
                <a:gd name="T98" fmla="*/ 425 w 425"/>
                <a:gd name="T99" fmla="*/ 1279 h 127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5" h="1279">
                  <a:moveTo>
                    <a:pt x="185" y="0"/>
                  </a:moveTo>
                  <a:lnTo>
                    <a:pt x="95" y="20"/>
                  </a:lnTo>
                  <a:lnTo>
                    <a:pt x="79" y="53"/>
                  </a:lnTo>
                  <a:lnTo>
                    <a:pt x="14" y="194"/>
                  </a:lnTo>
                  <a:lnTo>
                    <a:pt x="21" y="226"/>
                  </a:lnTo>
                  <a:lnTo>
                    <a:pt x="75" y="265"/>
                  </a:lnTo>
                  <a:lnTo>
                    <a:pt x="45" y="388"/>
                  </a:lnTo>
                  <a:lnTo>
                    <a:pt x="0" y="633"/>
                  </a:lnTo>
                  <a:lnTo>
                    <a:pt x="37" y="641"/>
                  </a:lnTo>
                  <a:lnTo>
                    <a:pt x="60" y="530"/>
                  </a:lnTo>
                  <a:lnTo>
                    <a:pt x="79" y="518"/>
                  </a:lnTo>
                  <a:lnTo>
                    <a:pt x="54" y="649"/>
                  </a:lnTo>
                  <a:lnTo>
                    <a:pt x="38" y="756"/>
                  </a:lnTo>
                  <a:lnTo>
                    <a:pt x="38" y="821"/>
                  </a:lnTo>
                  <a:lnTo>
                    <a:pt x="70" y="821"/>
                  </a:lnTo>
                  <a:lnTo>
                    <a:pt x="79" y="691"/>
                  </a:lnTo>
                  <a:lnTo>
                    <a:pt x="103" y="583"/>
                  </a:lnTo>
                  <a:lnTo>
                    <a:pt x="95" y="724"/>
                  </a:lnTo>
                  <a:lnTo>
                    <a:pt x="95" y="810"/>
                  </a:lnTo>
                  <a:lnTo>
                    <a:pt x="115" y="809"/>
                  </a:lnTo>
                  <a:lnTo>
                    <a:pt x="107" y="874"/>
                  </a:lnTo>
                  <a:lnTo>
                    <a:pt x="128" y="1081"/>
                  </a:lnTo>
                  <a:lnTo>
                    <a:pt x="128" y="1177"/>
                  </a:lnTo>
                  <a:lnTo>
                    <a:pt x="115" y="1278"/>
                  </a:lnTo>
                  <a:lnTo>
                    <a:pt x="187" y="1278"/>
                  </a:lnTo>
                  <a:lnTo>
                    <a:pt x="173" y="1196"/>
                  </a:lnTo>
                  <a:lnTo>
                    <a:pt x="180" y="1142"/>
                  </a:lnTo>
                  <a:lnTo>
                    <a:pt x="176" y="1090"/>
                  </a:lnTo>
                  <a:lnTo>
                    <a:pt x="187" y="1026"/>
                  </a:lnTo>
                  <a:lnTo>
                    <a:pt x="202" y="885"/>
                  </a:lnTo>
                  <a:lnTo>
                    <a:pt x="194" y="841"/>
                  </a:lnTo>
                  <a:lnTo>
                    <a:pt x="202" y="814"/>
                  </a:lnTo>
                  <a:lnTo>
                    <a:pt x="263" y="789"/>
                  </a:lnTo>
                  <a:lnTo>
                    <a:pt x="339" y="498"/>
                  </a:lnTo>
                  <a:lnTo>
                    <a:pt x="313" y="814"/>
                  </a:lnTo>
                  <a:lnTo>
                    <a:pt x="230" y="814"/>
                  </a:lnTo>
                  <a:lnTo>
                    <a:pt x="259" y="821"/>
                  </a:lnTo>
                  <a:lnTo>
                    <a:pt x="279" y="880"/>
                  </a:lnTo>
                  <a:lnTo>
                    <a:pt x="328" y="1126"/>
                  </a:lnTo>
                  <a:lnTo>
                    <a:pt x="321" y="1196"/>
                  </a:lnTo>
                  <a:lnTo>
                    <a:pt x="331" y="1276"/>
                  </a:lnTo>
                  <a:lnTo>
                    <a:pt x="339" y="1216"/>
                  </a:lnTo>
                  <a:lnTo>
                    <a:pt x="358" y="1276"/>
                  </a:lnTo>
                  <a:lnTo>
                    <a:pt x="377" y="1278"/>
                  </a:lnTo>
                  <a:lnTo>
                    <a:pt x="424" y="1278"/>
                  </a:lnTo>
                  <a:lnTo>
                    <a:pt x="374" y="1114"/>
                  </a:lnTo>
                  <a:lnTo>
                    <a:pt x="359" y="1026"/>
                  </a:lnTo>
                  <a:lnTo>
                    <a:pt x="359" y="930"/>
                  </a:lnTo>
                  <a:lnTo>
                    <a:pt x="359" y="820"/>
                  </a:lnTo>
                  <a:lnTo>
                    <a:pt x="374" y="820"/>
                  </a:lnTo>
                  <a:lnTo>
                    <a:pt x="359" y="639"/>
                  </a:lnTo>
                  <a:lnTo>
                    <a:pt x="393" y="820"/>
                  </a:lnTo>
                  <a:lnTo>
                    <a:pt x="415" y="825"/>
                  </a:lnTo>
                  <a:lnTo>
                    <a:pt x="355" y="447"/>
                  </a:lnTo>
                  <a:lnTo>
                    <a:pt x="347" y="337"/>
                  </a:lnTo>
                  <a:lnTo>
                    <a:pt x="300" y="334"/>
                  </a:lnTo>
                  <a:lnTo>
                    <a:pt x="218" y="334"/>
                  </a:lnTo>
                  <a:lnTo>
                    <a:pt x="171" y="631"/>
                  </a:lnTo>
                  <a:lnTo>
                    <a:pt x="196" y="312"/>
                  </a:lnTo>
                  <a:lnTo>
                    <a:pt x="296" y="330"/>
                  </a:lnTo>
                  <a:lnTo>
                    <a:pt x="316" y="249"/>
                  </a:lnTo>
                  <a:lnTo>
                    <a:pt x="183" y="188"/>
                  </a:lnTo>
                  <a:lnTo>
                    <a:pt x="238" y="195"/>
                  </a:lnTo>
                  <a:lnTo>
                    <a:pt x="209" y="31"/>
                  </a:lnTo>
                  <a:lnTo>
                    <a:pt x="185" y="0"/>
                  </a:lnTo>
                </a:path>
              </a:pathLst>
            </a:custGeom>
            <a:solidFill>
              <a:schemeClr val="tx1"/>
            </a:solidFill>
            <a:ln w="12700" cap="rnd" cmpd="sng">
              <a:solidFill>
                <a:srgbClr val="000000"/>
              </a:solidFill>
              <a:prstDash val="solid"/>
              <a:round/>
              <a:headEnd type="none" w="sm" len="sm"/>
              <a:tailEnd type="none" w="sm" len="sm"/>
            </a:ln>
          </p:spPr>
          <p:txBody>
            <a:bodyPr/>
            <a:lstStyle/>
            <a:p>
              <a:endParaRPr lang="zh-CN" altLang="en-US"/>
            </a:p>
          </p:txBody>
        </p:sp>
        <p:sp>
          <p:nvSpPr>
            <p:cNvPr id="30" name="Freeform 29"/>
            <p:cNvSpPr/>
            <p:nvPr/>
          </p:nvSpPr>
          <p:spPr bwMode="auto">
            <a:xfrm>
              <a:off x="676" y="2199"/>
              <a:ext cx="122" cy="217"/>
            </a:xfrm>
            <a:custGeom>
              <a:avLst/>
              <a:gdLst>
                <a:gd name="T0" fmla="*/ 67 w 122"/>
                <a:gd name="T1" fmla="*/ 4 h 217"/>
                <a:gd name="T2" fmla="*/ 105 w 122"/>
                <a:gd name="T3" fmla="*/ 39 h 217"/>
                <a:gd name="T4" fmla="*/ 121 w 122"/>
                <a:gd name="T5" fmla="*/ 74 h 217"/>
                <a:gd name="T6" fmla="*/ 113 w 122"/>
                <a:gd name="T7" fmla="*/ 131 h 217"/>
                <a:gd name="T8" fmla="*/ 121 w 122"/>
                <a:gd name="T9" fmla="*/ 216 h 217"/>
                <a:gd name="T10" fmla="*/ 86 w 122"/>
                <a:gd name="T11" fmla="*/ 207 h 217"/>
                <a:gd name="T12" fmla="*/ 67 w 122"/>
                <a:gd name="T13" fmla="*/ 30 h 217"/>
                <a:gd name="T14" fmla="*/ 40 w 122"/>
                <a:gd name="T15" fmla="*/ 25 h 217"/>
                <a:gd name="T16" fmla="*/ 55 w 122"/>
                <a:gd name="T17" fmla="*/ 166 h 217"/>
                <a:gd name="T18" fmla="*/ 45 w 122"/>
                <a:gd name="T19" fmla="*/ 166 h 217"/>
                <a:gd name="T20" fmla="*/ 26 w 122"/>
                <a:gd name="T21" fmla="*/ 40 h 217"/>
                <a:gd name="T22" fmla="*/ 23 w 122"/>
                <a:gd name="T23" fmla="*/ 145 h 217"/>
                <a:gd name="T24" fmla="*/ 0 w 122"/>
                <a:gd name="T25" fmla="*/ 35 h 217"/>
                <a:gd name="T26" fmla="*/ 30 w 122"/>
                <a:gd name="T27" fmla="*/ 0 h 217"/>
                <a:gd name="T28" fmla="*/ 67 w 122"/>
                <a:gd name="T29" fmla="*/ 4 h 2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2"/>
                <a:gd name="T46" fmla="*/ 0 h 217"/>
                <a:gd name="T47" fmla="*/ 122 w 122"/>
                <a:gd name="T48" fmla="*/ 217 h 2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2" h="217">
                  <a:moveTo>
                    <a:pt x="67" y="4"/>
                  </a:moveTo>
                  <a:lnTo>
                    <a:pt x="105" y="39"/>
                  </a:lnTo>
                  <a:lnTo>
                    <a:pt x="121" y="74"/>
                  </a:lnTo>
                  <a:lnTo>
                    <a:pt x="113" y="131"/>
                  </a:lnTo>
                  <a:lnTo>
                    <a:pt x="121" y="216"/>
                  </a:lnTo>
                  <a:lnTo>
                    <a:pt x="86" y="207"/>
                  </a:lnTo>
                  <a:lnTo>
                    <a:pt x="67" y="30"/>
                  </a:lnTo>
                  <a:lnTo>
                    <a:pt x="40" y="25"/>
                  </a:lnTo>
                  <a:lnTo>
                    <a:pt x="55" y="166"/>
                  </a:lnTo>
                  <a:lnTo>
                    <a:pt x="45" y="166"/>
                  </a:lnTo>
                  <a:lnTo>
                    <a:pt x="26" y="40"/>
                  </a:lnTo>
                  <a:lnTo>
                    <a:pt x="23" y="145"/>
                  </a:lnTo>
                  <a:lnTo>
                    <a:pt x="0" y="35"/>
                  </a:lnTo>
                  <a:lnTo>
                    <a:pt x="30" y="0"/>
                  </a:lnTo>
                  <a:lnTo>
                    <a:pt x="67" y="4"/>
                  </a:lnTo>
                </a:path>
              </a:pathLst>
            </a:custGeom>
            <a:solidFill>
              <a:schemeClr val="tx1"/>
            </a:solidFill>
            <a:ln w="12700" cap="rnd" cmpd="sng">
              <a:solidFill>
                <a:srgbClr val="000000"/>
              </a:solidFill>
              <a:prstDash val="solid"/>
              <a:round/>
              <a:headEnd type="none" w="sm" len="sm"/>
              <a:tailEnd type="none" w="sm" len="sm"/>
            </a:ln>
          </p:spPr>
          <p:txBody>
            <a:bodyPr/>
            <a:lstStyle/>
            <a:p>
              <a:endParaRPr lang="zh-CN" altLang="en-US"/>
            </a:p>
          </p:txBody>
        </p:sp>
        <p:sp>
          <p:nvSpPr>
            <p:cNvPr id="31" name="Freeform 30"/>
            <p:cNvSpPr/>
            <p:nvPr/>
          </p:nvSpPr>
          <p:spPr bwMode="auto">
            <a:xfrm>
              <a:off x="204" y="3088"/>
              <a:ext cx="324" cy="353"/>
            </a:xfrm>
            <a:custGeom>
              <a:avLst/>
              <a:gdLst>
                <a:gd name="T0" fmla="*/ 129 w 324"/>
                <a:gd name="T1" fmla="*/ 0 h 353"/>
                <a:gd name="T2" fmla="*/ 174 w 324"/>
                <a:gd name="T3" fmla="*/ 4 h 353"/>
                <a:gd name="T4" fmla="*/ 245 w 324"/>
                <a:gd name="T5" fmla="*/ 30 h 353"/>
                <a:gd name="T6" fmla="*/ 250 w 324"/>
                <a:gd name="T7" fmla="*/ 49 h 353"/>
                <a:gd name="T8" fmla="*/ 227 w 324"/>
                <a:gd name="T9" fmla="*/ 49 h 353"/>
                <a:gd name="T10" fmla="*/ 231 w 324"/>
                <a:gd name="T11" fmla="*/ 35 h 353"/>
                <a:gd name="T12" fmla="*/ 144 w 324"/>
                <a:gd name="T13" fmla="*/ 15 h 353"/>
                <a:gd name="T14" fmla="*/ 139 w 324"/>
                <a:gd name="T15" fmla="*/ 40 h 353"/>
                <a:gd name="T16" fmla="*/ 227 w 324"/>
                <a:gd name="T17" fmla="*/ 54 h 353"/>
                <a:gd name="T18" fmla="*/ 323 w 324"/>
                <a:gd name="T19" fmla="*/ 75 h 353"/>
                <a:gd name="T20" fmla="*/ 323 w 324"/>
                <a:gd name="T21" fmla="*/ 336 h 353"/>
                <a:gd name="T22" fmla="*/ 308 w 324"/>
                <a:gd name="T23" fmla="*/ 352 h 353"/>
                <a:gd name="T24" fmla="*/ 27 w 324"/>
                <a:gd name="T25" fmla="*/ 352 h 353"/>
                <a:gd name="T26" fmla="*/ 0 w 324"/>
                <a:gd name="T27" fmla="*/ 342 h 353"/>
                <a:gd name="T28" fmla="*/ 0 w 324"/>
                <a:gd name="T29" fmla="*/ 35 h 353"/>
                <a:gd name="T30" fmla="*/ 117 w 324"/>
                <a:gd name="T31" fmla="*/ 35 h 353"/>
                <a:gd name="T32" fmla="*/ 129 w 324"/>
                <a:gd name="T33" fmla="*/ 0 h 3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24"/>
                <a:gd name="T52" fmla="*/ 0 h 353"/>
                <a:gd name="T53" fmla="*/ 324 w 324"/>
                <a:gd name="T54" fmla="*/ 353 h 3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24" h="353">
                  <a:moveTo>
                    <a:pt x="129" y="0"/>
                  </a:moveTo>
                  <a:lnTo>
                    <a:pt x="174" y="4"/>
                  </a:lnTo>
                  <a:lnTo>
                    <a:pt x="245" y="30"/>
                  </a:lnTo>
                  <a:lnTo>
                    <a:pt x="250" y="49"/>
                  </a:lnTo>
                  <a:lnTo>
                    <a:pt x="227" y="49"/>
                  </a:lnTo>
                  <a:lnTo>
                    <a:pt x="231" y="35"/>
                  </a:lnTo>
                  <a:lnTo>
                    <a:pt x="144" y="15"/>
                  </a:lnTo>
                  <a:lnTo>
                    <a:pt x="139" y="40"/>
                  </a:lnTo>
                  <a:lnTo>
                    <a:pt x="227" y="54"/>
                  </a:lnTo>
                  <a:lnTo>
                    <a:pt x="323" y="75"/>
                  </a:lnTo>
                  <a:lnTo>
                    <a:pt x="323" y="336"/>
                  </a:lnTo>
                  <a:lnTo>
                    <a:pt x="308" y="352"/>
                  </a:lnTo>
                  <a:lnTo>
                    <a:pt x="27" y="352"/>
                  </a:lnTo>
                  <a:lnTo>
                    <a:pt x="0" y="342"/>
                  </a:lnTo>
                  <a:lnTo>
                    <a:pt x="0" y="35"/>
                  </a:lnTo>
                  <a:lnTo>
                    <a:pt x="117" y="35"/>
                  </a:lnTo>
                  <a:lnTo>
                    <a:pt x="129" y="0"/>
                  </a:lnTo>
                </a:path>
              </a:pathLst>
            </a:custGeom>
            <a:solidFill>
              <a:schemeClr val="tx1"/>
            </a:solidFill>
            <a:ln w="12700" cap="rnd" cmpd="sng">
              <a:solidFill>
                <a:srgbClr val="000000"/>
              </a:solidFill>
              <a:prstDash val="solid"/>
              <a:round/>
              <a:headEnd type="none" w="sm" len="sm"/>
              <a:tailEnd type="none" w="sm" len="sm"/>
            </a:ln>
          </p:spPr>
          <p:txBody>
            <a:bodyPr/>
            <a:lstStyle/>
            <a:p>
              <a:endParaRPr lang="zh-CN" altLang="en-US"/>
            </a:p>
          </p:txBody>
        </p:sp>
        <p:sp>
          <p:nvSpPr>
            <p:cNvPr id="32" name="Freeform 31"/>
            <p:cNvSpPr/>
            <p:nvPr/>
          </p:nvSpPr>
          <p:spPr bwMode="auto">
            <a:xfrm>
              <a:off x="785" y="2516"/>
              <a:ext cx="89" cy="287"/>
            </a:xfrm>
            <a:custGeom>
              <a:avLst/>
              <a:gdLst>
                <a:gd name="T0" fmla="*/ 0 w 89"/>
                <a:gd name="T1" fmla="*/ 0 h 287"/>
                <a:gd name="T2" fmla="*/ 11 w 89"/>
                <a:gd name="T3" fmla="*/ 100 h 287"/>
                <a:gd name="T4" fmla="*/ 41 w 89"/>
                <a:gd name="T5" fmla="*/ 286 h 287"/>
                <a:gd name="T6" fmla="*/ 88 w 89"/>
                <a:gd name="T7" fmla="*/ 275 h 287"/>
                <a:gd name="T8" fmla="*/ 41 w 89"/>
                <a:gd name="T9" fmla="*/ 165 h 287"/>
                <a:gd name="T10" fmla="*/ 15 w 89"/>
                <a:gd name="T11" fmla="*/ 0 h 287"/>
                <a:gd name="T12" fmla="*/ 15 w 89"/>
                <a:gd name="T13" fmla="*/ 4 h 287"/>
                <a:gd name="T14" fmla="*/ 0 w 89"/>
                <a:gd name="T15" fmla="*/ 0 h 287"/>
                <a:gd name="T16" fmla="*/ 0 60000 65536"/>
                <a:gd name="T17" fmla="*/ 0 60000 65536"/>
                <a:gd name="T18" fmla="*/ 0 60000 65536"/>
                <a:gd name="T19" fmla="*/ 0 60000 65536"/>
                <a:gd name="T20" fmla="*/ 0 60000 65536"/>
                <a:gd name="T21" fmla="*/ 0 60000 65536"/>
                <a:gd name="T22" fmla="*/ 0 60000 65536"/>
                <a:gd name="T23" fmla="*/ 0 60000 65536"/>
                <a:gd name="T24" fmla="*/ 0 w 89"/>
                <a:gd name="T25" fmla="*/ 0 h 287"/>
                <a:gd name="T26" fmla="*/ 89 w 89"/>
                <a:gd name="T27" fmla="*/ 287 h 2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 h="287">
                  <a:moveTo>
                    <a:pt x="0" y="0"/>
                  </a:moveTo>
                  <a:lnTo>
                    <a:pt x="11" y="100"/>
                  </a:lnTo>
                  <a:lnTo>
                    <a:pt x="41" y="286"/>
                  </a:lnTo>
                  <a:lnTo>
                    <a:pt x="88" y="275"/>
                  </a:lnTo>
                  <a:lnTo>
                    <a:pt x="41" y="165"/>
                  </a:lnTo>
                  <a:lnTo>
                    <a:pt x="15" y="0"/>
                  </a:lnTo>
                  <a:lnTo>
                    <a:pt x="15" y="4"/>
                  </a:lnTo>
                  <a:lnTo>
                    <a:pt x="0" y="0"/>
                  </a:lnTo>
                </a:path>
              </a:pathLst>
            </a:custGeom>
            <a:solidFill>
              <a:schemeClr val="tx1"/>
            </a:solidFill>
            <a:ln w="12700" cap="rnd" cmpd="sng">
              <a:solidFill>
                <a:srgbClr val="000000"/>
              </a:solidFill>
              <a:prstDash val="solid"/>
              <a:round/>
              <a:headEnd type="none" w="sm" len="sm"/>
              <a:tailEnd type="none" w="sm" len="sm"/>
            </a:ln>
          </p:spPr>
          <p:txBody>
            <a:bodyPr/>
            <a:lstStyle/>
            <a:p>
              <a:endParaRPr lang="zh-CN" altLang="en-US"/>
            </a:p>
          </p:txBody>
        </p:sp>
        <p:sp>
          <p:nvSpPr>
            <p:cNvPr id="33" name="Freeform 32"/>
            <p:cNvSpPr/>
            <p:nvPr/>
          </p:nvSpPr>
          <p:spPr bwMode="auto">
            <a:xfrm>
              <a:off x="758" y="2364"/>
              <a:ext cx="159" cy="102"/>
            </a:xfrm>
            <a:custGeom>
              <a:avLst/>
              <a:gdLst>
                <a:gd name="T0" fmla="*/ 81 w 159"/>
                <a:gd name="T1" fmla="*/ 42 h 102"/>
                <a:gd name="T2" fmla="*/ 102 w 159"/>
                <a:gd name="T3" fmla="*/ 40 h 102"/>
                <a:gd name="T4" fmla="*/ 62 w 159"/>
                <a:gd name="T5" fmla="*/ 0 h 102"/>
                <a:gd name="T6" fmla="*/ 111 w 159"/>
                <a:gd name="T7" fmla="*/ 30 h 102"/>
                <a:gd name="T8" fmla="*/ 158 w 159"/>
                <a:gd name="T9" fmla="*/ 59 h 102"/>
                <a:gd name="T10" fmla="*/ 58 w 159"/>
                <a:gd name="T11" fmla="*/ 101 h 102"/>
                <a:gd name="T12" fmla="*/ 0 w 159"/>
                <a:gd name="T13" fmla="*/ 93 h 102"/>
                <a:gd name="T14" fmla="*/ 9 w 159"/>
                <a:gd name="T15" fmla="*/ 59 h 102"/>
                <a:gd name="T16" fmla="*/ 51 w 159"/>
                <a:gd name="T17" fmla="*/ 71 h 102"/>
                <a:gd name="T18" fmla="*/ 81 w 159"/>
                <a:gd name="T19" fmla="*/ 4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9"/>
                <a:gd name="T31" fmla="*/ 0 h 102"/>
                <a:gd name="T32" fmla="*/ 159 w 159"/>
                <a:gd name="T33" fmla="*/ 102 h 1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9" h="102">
                  <a:moveTo>
                    <a:pt x="81" y="42"/>
                  </a:moveTo>
                  <a:lnTo>
                    <a:pt x="102" y="40"/>
                  </a:lnTo>
                  <a:lnTo>
                    <a:pt x="62" y="0"/>
                  </a:lnTo>
                  <a:lnTo>
                    <a:pt x="111" y="30"/>
                  </a:lnTo>
                  <a:lnTo>
                    <a:pt x="158" y="59"/>
                  </a:lnTo>
                  <a:lnTo>
                    <a:pt x="58" y="101"/>
                  </a:lnTo>
                  <a:lnTo>
                    <a:pt x="0" y="93"/>
                  </a:lnTo>
                  <a:lnTo>
                    <a:pt x="9" y="59"/>
                  </a:lnTo>
                  <a:lnTo>
                    <a:pt x="51" y="71"/>
                  </a:lnTo>
                  <a:lnTo>
                    <a:pt x="81" y="42"/>
                  </a:lnTo>
                </a:path>
              </a:pathLst>
            </a:custGeom>
            <a:solidFill>
              <a:schemeClr val="tx1"/>
            </a:solidFill>
            <a:ln w="12700" cap="rnd" cmpd="sng">
              <a:solidFill>
                <a:srgbClr val="000000"/>
              </a:solidFill>
              <a:prstDash val="solid"/>
              <a:round/>
              <a:headEnd type="none" w="sm" len="sm"/>
              <a:tailEnd type="none" w="sm" len="sm"/>
            </a:ln>
          </p:spPr>
          <p:txBody>
            <a:bodyPr/>
            <a:lstStyle/>
            <a:p>
              <a:endParaRPr lang="zh-CN" altLang="en-US"/>
            </a:p>
          </p:txBody>
        </p:sp>
      </p:grpSp>
      <p:grpSp>
        <p:nvGrpSpPr>
          <p:cNvPr id="34" name="Group 33"/>
          <p:cNvGrpSpPr>
            <a:grpSpLocks noChangeAspect="1"/>
          </p:cNvGrpSpPr>
          <p:nvPr/>
        </p:nvGrpSpPr>
        <p:grpSpPr bwMode="auto">
          <a:xfrm>
            <a:off x="7543800" y="6086302"/>
            <a:ext cx="1143000" cy="727075"/>
            <a:chOff x="889" y="628"/>
            <a:chExt cx="4062" cy="2780"/>
          </a:xfrm>
        </p:grpSpPr>
        <p:sp>
          <p:nvSpPr>
            <p:cNvPr id="35" name="Rectangle 34"/>
            <p:cNvSpPr>
              <a:spLocks noChangeAspect="1" noChangeArrowheads="1"/>
            </p:cNvSpPr>
            <p:nvPr/>
          </p:nvSpPr>
          <p:spPr bwMode="auto">
            <a:xfrm>
              <a:off x="889" y="3153"/>
              <a:ext cx="4062" cy="115"/>
            </a:xfrm>
            <a:prstGeom prst="rect">
              <a:avLst/>
            </a:prstGeom>
            <a:solidFill>
              <a:srgbClr val="402000"/>
            </a:solidFill>
            <a:ln w="12700">
              <a:solidFill>
                <a:srgbClr val="000000"/>
              </a:solidFill>
              <a:miter lim="800000"/>
            </a:ln>
          </p:spPr>
          <p:txBody>
            <a:bodyPr/>
            <a:lstStyle/>
            <a:p>
              <a:endParaRPr lang="zh-CN" altLang="en-US"/>
            </a:p>
          </p:txBody>
        </p:sp>
        <p:sp>
          <p:nvSpPr>
            <p:cNvPr id="36" name="Freeform 35"/>
            <p:cNvSpPr>
              <a:spLocks noChangeAspect="1"/>
            </p:cNvSpPr>
            <p:nvPr/>
          </p:nvSpPr>
          <p:spPr bwMode="auto">
            <a:xfrm>
              <a:off x="1209" y="2353"/>
              <a:ext cx="382" cy="474"/>
            </a:xfrm>
            <a:custGeom>
              <a:avLst/>
              <a:gdLst>
                <a:gd name="T0" fmla="*/ 371 w 382"/>
                <a:gd name="T1" fmla="*/ 0 h 474"/>
                <a:gd name="T2" fmla="*/ 263 w 382"/>
                <a:gd name="T3" fmla="*/ 15 h 474"/>
                <a:gd name="T4" fmla="*/ 133 w 382"/>
                <a:gd name="T5" fmla="*/ 43 h 474"/>
                <a:gd name="T6" fmla="*/ 49 w 382"/>
                <a:gd name="T7" fmla="*/ 92 h 474"/>
                <a:gd name="T8" fmla="*/ 8 w 382"/>
                <a:gd name="T9" fmla="*/ 140 h 474"/>
                <a:gd name="T10" fmla="*/ 0 w 382"/>
                <a:gd name="T11" fmla="*/ 215 h 474"/>
                <a:gd name="T12" fmla="*/ 4 w 382"/>
                <a:gd name="T13" fmla="*/ 474 h 474"/>
                <a:gd name="T14" fmla="*/ 382 w 382"/>
                <a:gd name="T15" fmla="*/ 467 h 474"/>
                <a:gd name="T16" fmla="*/ 371 w 382"/>
                <a:gd name="T17" fmla="*/ 0 h 4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474"/>
                <a:gd name="T29" fmla="*/ 382 w 382"/>
                <a:gd name="T30" fmla="*/ 474 h 4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474">
                  <a:moveTo>
                    <a:pt x="371" y="0"/>
                  </a:moveTo>
                  <a:lnTo>
                    <a:pt x="263" y="15"/>
                  </a:lnTo>
                  <a:lnTo>
                    <a:pt x="133" y="43"/>
                  </a:lnTo>
                  <a:lnTo>
                    <a:pt x="49" y="92"/>
                  </a:lnTo>
                  <a:lnTo>
                    <a:pt x="8" y="140"/>
                  </a:lnTo>
                  <a:lnTo>
                    <a:pt x="0" y="215"/>
                  </a:lnTo>
                  <a:lnTo>
                    <a:pt x="4" y="474"/>
                  </a:lnTo>
                  <a:lnTo>
                    <a:pt x="382" y="467"/>
                  </a:lnTo>
                  <a:lnTo>
                    <a:pt x="371" y="0"/>
                  </a:lnTo>
                  <a:close/>
                </a:path>
              </a:pathLst>
            </a:custGeom>
            <a:solidFill>
              <a:srgbClr val="404040"/>
            </a:solidFill>
            <a:ln w="9525">
              <a:noFill/>
              <a:round/>
            </a:ln>
          </p:spPr>
          <p:txBody>
            <a:bodyPr/>
            <a:lstStyle/>
            <a:p>
              <a:endParaRPr lang="zh-CN" altLang="en-US"/>
            </a:p>
          </p:txBody>
        </p:sp>
        <p:grpSp>
          <p:nvGrpSpPr>
            <p:cNvPr id="37" name="Group 36"/>
            <p:cNvGrpSpPr>
              <a:grpSpLocks noChangeAspect="1"/>
            </p:cNvGrpSpPr>
            <p:nvPr/>
          </p:nvGrpSpPr>
          <p:grpSpPr bwMode="auto">
            <a:xfrm>
              <a:off x="1477" y="628"/>
              <a:ext cx="3277" cy="2780"/>
              <a:chOff x="1437" y="820"/>
              <a:chExt cx="3277" cy="2780"/>
            </a:xfrm>
          </p:grpSpPr>
          <p:grpSp>
            <p:nvGrpSpPr>
              <p:cNvPr id="40" name="Group 37"/>
              <p:cNvGrpSpPr>
                <a:grpSpLocks noChangeAspect="1"/>
              </p:cNvGrpSpPr>
              <p:nvPr/>
            </p:nvGrpSpPr>
            <p:grpSpPr bwMode="auto">
              <a:xfrm>
                <a:off x="3453" y="2510"/>
                <a:ext cx="1261" cy="1090"/>
                <a:chOff x="3453" y="2510"/>
                <a:chExt cx="1261" cy="1090"/>
              </a:xfrm>
            </p:grpSpPr>
            <p:grpSp>
              <p:nvGrpSpPr>
                <p:cNvPr id="83" name="Group 38"/>
                <p:cNvGrpSpPr>
                  <a:grpSpLocks noChangeAspect="1"/>
                </p:cNvGrpSpPr>
                <p:nvPr/>
              </p:nvGrpSpPr>
              <p:grpSpPr bwMode="auto">
                <a:xfrm>
                  <a:off x="3453" y="3004"/>
                  <a:ext cx="702" cy="348"/>
                  <a:chOff x="3453" y="3004"/>
                  <a:chExt cx="702" cy="348"/>
                </a:xfrm>
              </p:grpSpPr>
              <p:sp>
                <p:nvSpPr>
                  <p:cNvPr id="91" name="Freeform 39"/>
                  <p:cNvSpPr>
                    <a:spLocks noChangeAspect="1"/>
                  </p:cNvSpPr>
                  <p:nvPr/>
                </p:nvSpPr>
                <p:spPr bwMode="auto">
                  <a:xfrm>
                    <a:off x="3453" y="3004"/>
                    <a:ext cx="702" cy="348"/>
                  </a:xfrm>
                  <a:custGeom>
                    <a:avLst/>
                    <a:gdLst>
                      <a:gd name="T0" fmla="*/ 120 w 702"/>
                      <a:gd name="T1" fmla="*/ 106 h 348"/>
                      <a:gd name="T2" fmla="*/ 193 w 702"/>
                      <a:gd name="T3" fmla="*/ 109 h 348"/>
                      <a:gd name="T4" fmla="*/ 263 w 702"/>
                      <a:gd name="T5" fmla="*/ 66 h 348"/>
                      <a:gd name="T6" fmla="*/ 301 w 702"/>
                      <a:gd name="T7" fmla="*/ 43 h 348"/>
                      <a:gd name="T8" fmla="*/ 331 w 702"/>
                      <a:gd name="T9" fmla="*/ 30 h 348"/>
                      <a:gd name="T10" fmla="*/ 393 w 702"/>
                      <a:gd name="T11" fmla="*/ 24 h 348"/>
                      <a:gd name="T12" fmla="*/ 457 w 702"/>
                      <a:gd name="T13" fmla="*/ 11 h 348"/>
                      <a:gd name="T14" fmla="*/ 498 w 702"/>
                      <a:gd name="T15" fmla="*/ 3 h 348"/>
                      <a:gd name="T16" fmla="*/ 527 w 702"/>
                      <a:gd name="T17" fmla="*/ 0 h 348"/>
                      <a:gd name="T18" fmla="*/ 577 w 702"/>
                      <a:gd name="T19" fmla="*/ 20 h 348"/>
                      <a:gd name="T20" fmla="*/ 623 w 702"/>
                      <a:gd name="T21" fmla="*/ 35 h 348"/>
                      <a:gd name="T22" fmla="*/ 664 w 702"/>
                      <a:gd name="T23" fmla="*/ 50 h 348"/>
                      <a:gd name="T24" fmla="*/ 683 w 702"/>
                      <a:gd name="T25" fmla="*/ 61 h 348"/>
                      <a:gd name="T26" fmla="*/ 687 w 702"/>
                      <a:gd name="T27" fmla="*/ 71 h 348"/>
                      <a:gd name="T28" fmla="*/ 687 w 702"/>
                      <a:gd name="T29" fmla="*/ 81 h 348"/>
                      <a:gd name="T30" fmla="*/ 681 w 702"/>
                      <a:gd name="T31" fmla="*/ 90 h 348"/>
                      <a:gd name="T32" fmla="*/ 660 w 702"/>
                      <a:gd name="T33" fmla="*/ 101 h 348"/>
                      <a:gd name="T34" fmla="*/ 685 w 702"/>
                      <a:gd name="T35" fmla="*/ 114 h 348"/>
                      <a:gd name="T36" fmla="*/ 699 w 702"/>
                      <a:gd name="T37" fmla="*/ 127 h 348"/>
                      <a:gd name="T38" fmla="*/ 702 w 702"/>
                      <a:gd name="T39" fmla="*/ 143 h 348"/>
                      <a:gd name="T40" fmla="*/ 695 w 702"/>
                      <a:gd name="T41" fmla="*/ 162 h 348"/>
                      <a:gd name="T42" fmla="*/ 682 w 702"/>
                      <a:gd name="T43" fmla="*/ 172 h 348"/>
                      <a:gd name="T44" fmla="*/ 667 w 702"/>
                      <a:gd name="T45" fmla="*/ 172 h 348"/>
                      <a:gd name="T46" fmla="*/ 651 w 702"/>
                      <a:gd name="T47" fmla="*/ 165 h 348"/>
                      <a:gd name="T48" fmla="*/ 672 w 702"/>
                      <a:gd name="T49" fmla="*/ 186 h 348"/>
                      <a:gd name="T50" fmla="*/ 683 w 702"/>
                      <a:gd name="T51" fmla="*/ 203 h 348"/>
                      <a:gd name="T52" fmla="*/ 683 w 702"/>
                      <a:gd name="T53" fmla="*/ 213 h 348"/>
                      <a:gd name="T54" fmla="*/ 679 w 702"/>
                      <a:gd name="T55" fmla="*/ 226 h 348"/>
                      <a:gd name="T56" fmla="*/ 675 w 702"/>
                      <a:gd name="T57" fmla="*/ 236 h 348"/>
                      <a:gd name="T58" fmla="*/ 664 w 702"/>
                      <a:gd name="T59" fmla="*/ 241 h 348"/>
                      <a:gd name="T60" fmla="*/ 645 w 702"/>
                      <a:gd name="T61" fmla="*/ 243 h 348"/>
                      <a:gd name="T62" fmla="*/ 600 w 702"/>
                      <a:gd name="T63" fmla="*/ 216 h 348"/>
                      <a:gd name="T64" fmla="*/ 604 w 702"/>
                      <a:gd name="T65" fmla="*/ 258 h 348"/>
                      <a:gd name="T66" fmla="*/ 601 w 702"/>
                      <a:gd name="T67" fmla="*/ 272 h 348"/>
                      <a:gd name="T68" fmla="*/ 594 w 702"/>
                      <a:gd name="T69" fmla="*/ 286 h 348"/>
                      <a:gd name="T70" fmla="*/ 581 w 702"/>
                      <a:gd name="T71" fmla="*/ 290 h 348"/>
                      <a:gd name="T72" fmla="*/ 568 w 702"/>
                      <a:gd name="T73" fmla="*/ 286 h 348"/>
                      <a:gd name="T74" fmla="*/ 545 w 702"/>
                      <a:gd name="T75" fmla="*/ 273 h 348"/>
                      <a:gd name="T76" fmla="*/ 519 w 702"/>
                      <a:gd name="T77" fmla="*/ 280 h 348"/>
                      <a:gd name="T78" fmla="*/ 493 w 702"/>
                      <a:gd name="T79" fmla="*/ 283 h 348"/>
                      <a:gd name="T80" fmla="*/ 474 w 702"/>
                      <a:gd name="T81" fmla="*/ 294 h 348"/>
                      <a:gd name="T82" fmla="*/ 442 w 702"/>
                      <a:gd name="T83" fmla="*/ 302 h 348"/>
                      <a:gd name="T84" fmla="*/ 412 w 702"/>
                      <a:gd name="T85" fmla="*/ 326 h 348"/>
                      <a:gd name="T86" fmla="*/ 338 w 702"/>
                      <a:gd name="T87" fmla="*/ 346 h 348"/>
                      <a:gd name="T88" fmla="*/ 263 w 702"/>
                      <a:gd name="T89" fmla="*/ 348 h 348"/>
                      <a:gd name="T90" fmla="*/ 212 w 702"/>
                      <a:gd name="T91" fmla="*/ 324 h 348"/>
                      <a:gd name="T92" fmla="*/ 142 w 702"/>
                      <a:gd name="T93" fmla="*/ 322 h 348"/>
                      <a:gd name="T94" fmla="*/ 30 w 702"/>
                      <a:gd name="T95" fmla="*/ 324 h 348"/>
                      <a:gd name="T96" fmla="*/ 0 w 702"/>
                      <a:gd name="T97" fmla="*/ 211 h 348"/>
                      <a:gd name="T98" fmla="*/ 30 w 702"/>
                      <a:gd name="T99" fmla="*/ 158 h 348"/>
                      <a:gd name="T100" fmla="*/ 120 w 702"/>
                      <a:gd name="T101" fmla="*/ 106 h 3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02"/>
                      <a:gd name="T154" fmla="*/ 0 h 348"/>
                      <a:gd name="T155" fmla="*/ 702 w 702"/>
                      <a:gd name="T156" fmla="*/ 348 h 3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02" h="348">
                        <a:moveTo>
                          <a:pt x="120" y="106"/>
                        </a:moveTo>
                        <a:lnTo>
                          <a:pt x="193" y="109"/>
                        </a:lnTo>
                        <a:lnTo>
                          <a:pt x="263" y="66"/>
                        </a:lnTo>
                        <a:lnTo>
                          <a:pt x="301" y="43"/>
                        </a:lnTo>
                        <a:lnTo>
                          <a:pt x="331" y="30"/>
                        </a:lnTo>
                        <a:lnTo>
                          <a:pt x="393" y="24"/>
                        </a:lnTo>
                        <a:lnTo>
                          <a:pt x="457" y="11"/>
                        </a:lnTo>
                        <a:lnTo>
                          <a:pt x="498" y="3"/>
                        </a:lnTo>
                        <a:lnTo>
                          <a:pt x="527" y="0"/>
                        </a:lnTo>
                        <a:lnTo>
                          <a:pt x="577" y="20"/>
                        </a:lnTo>
                        <a:lnTo>
                          <a:pt x="623" y="35"/>
                        </a:lnTo>
                        <a:lnTo>
                          <a:pt x="664" y="50"/>
                        </a:lnTo>
                        <a:lnTo>
                          <a:pt x="683" y="61"/>
                        </a:lnTo>
                        <a:lnTo>
                          <a:pt x="687" y="71"/>
                        </a:lnTo>
                        <a:lnTo>
                          <a:pt x="687" y="81"/>
                        </a:lnTo>
                        <a:lnTo>
                          <a:pt x="681" y="90"/>
                        </a:lnTo>
                        <a:lnTo>
                          <a:pt x="660" y="101"/>
                        </a:lnTo>
                        <a:lnTo>
                          <a:pt x="685" y="114"/>
                        </a:lnTo>
                        <a:lnTo>
                          <a:pt x="699" y="127"/>
                        </a:lnTo>
                        <a:lnTo>
                          <a:pt x="702" y="143"/>
                        </a:lnTo>
                        <a:lnTo>
                          <a:pt x="695" y="162"/>
                        </a:lnTo>
                        <a:lnTo>
                          <a:pt x="682" y="172"/>
                        </a:lnTo>
                        <a:lnTo>
                          <a:pt x="667" y="172"/>
                        </a:lnTo>
                        <a:lnTo>
                          <a:pt x="651" y="165"/>
                        </a:lnTo>
                        <a:lnTo>
                          <a:pt x="672" y="186"/>
                        </a:lnTo>
                        <a:lnTo>
                          <a:pt x="683" y="203"/>
                        </a:lnTo>
                        <a:lnTo>
                          <a:pt x="683" y="213"/>
                        </a:lnTo>
                        <a:lnTo>
                          <a:pt x="679" y="226"/>
                        </a:lnTo>
                        <a:lnTo>
                          <a:pt x="675" y="236"/>
                        </a:lnTo>
                        <a:lnTo>
                          <a:pt x="664" y="241"/>
                        </a:lnTo>
                        <a:lnTo>
                          <a:pt x="645" y="243"/>
                        </a:lnTo>
                        <a:lnTo>
                          <a:pt x="600" y="216"/>
                        </a:lnTo>
                        <a:lnTo>
                          <a:pt x="604" y="258"/>
                        </a:lnTo>
                        <a:lnTo>
                          <a:pt x="601" y="272"/>
                        </a:lnTo>
                        <a:lnTo>
                          <a:pt x="594" y="286"/>
                        </a:lnTo>
                        <a:lnTo>
                          <a:pt x="581" y="290"/>
                        </a:lnTo>
                        <a:lnTo>
                          <a:pt x="568" y="286"/>
                        </a:lnTo>
                        <a:lnTo>
                          <a:pt x="545" y="273"/>
                        </a:lnTo>
                        <a:lnTo>
                          <a:pt x="519" y="280"/>
                        </a:lnTo>
                        <a:lnTo>
                          <a:pt x="493" y="283"/>
                        </a:lnTo>
                        <a:lnTo>
                          <a:pt x="474" y="294"/>
                        </a:lnTo>
                        <a:lnTo>
                          <a:pt x="442" y="302"/>
                        </a:lnTo>
                        <a:lnTo>
                          <a:pt x="412" y="326"/>
                        </a:lnTo>
                        <a:lnTo>
                          <a:pt x="338" y="346"/>
                        </a:lnTo>
                        <a:lnTo>
                          <a:pt x="263" y="348"/>
                        </a:lnTo>
                        <a:lnTo>
                          <a:pt x="212" y="324"/>
                        </a:lnTo>
                        <a:lnTo>
                          <a:pt x="142" y="322"/>
                        </a:lnTo>
                        <a:lnTo>
                          <a:pt x="30" y="324"/>
                        </a:lnTo>
                        <a:lnTo>
                          <a:pt x="0" y="211"/>
                        </a:lnTo>
                        <a:lnTo>
                          <a:pt x="30" y="158"/>
                        </a:lnTo>
                        <a:lnTo>
                          <a:pt x="120" y="106"/>
                        </a:lnTo>
                        <a:close/>
                      </a:path>
                    </a:pathLst>
                  </a:custGeom>
                  <a:solidFill>
                    <a:srgbClr val="FFC080"/>
                  </a:solidFill>
                  <a:ln w="12700">
                    <a:solidFill>
                      <a:srgbClr val="402000"/>
                    </a:solidFill>
                    <a:prstDash val="solid"/>
                    <a:round/>
                  </a:ln>
                </p:spPr>
                <p:txBody>
                  <a:bodyPr/>
                  <a:lstStyle/>
                  <a:p>
                    <a:endParaRPr lang="zh-CN" altLang="en-US"/>
                  </a:p>
                </p:txBody>
              </p:sp>
              <p:sp>
                <p:nvSpPr>
                  <p:cNvPr id="92" name="Freeform 40"/>
                  <p:cNvSpPr>
                    <a:spLocks noChangeAspect="1"/>
                  </p:cNvSpPr>
                  <p:nvPr/>
                </p:nvSpPr>
                <p:spPr bwMode="auto">
                  <a:xfrm>
                    <a:off x="4012" y="3083"/>
                    <a:ext cx="103" cy="25"/>
                  </a:xfrm>
                  <a:custGeom>
                    <a:avLst/>
                    <a:gdLst>
                      <a:gd name="T0" fmla="*/ 103 w 103"/>
                      <a:gd name="T1" fmla="*/ 18 h 25"/>
                      <a:gd name="T2" fmla="*/ 69 w 103"/>
                      <a:gd name="T3" fmla="*/ 18 h 25"/>
                      <a:gd name="T4" fmla="*/ 51 w 103"/>
                      <a:gd name="T5" fmla="*/ 16 h 25"/>
                      <a:gd name="T6" fmla="*/ 3 w 103"/>
                      <a:gd name="T7" fmla="*/ 0 h 25"/>
                      <a:gd name="T8" fmla="*/ 0 w 103"/>
                      <a:gd name="T9" fmla="*/ 7 h 25"/>
                      <a:gd name="T10" fmla="*/ 49 w 103"/>
                      <a:gd name="T11" fmla="*/ 22 h 25"/>
                      <a:gd name="T12" fmla="*/ 101 w 103"/>
                      <a:gd name="T13" fmla="*/ 25 h 25"/>
                      <a:gd name="T14" fmla="*/ 103 w 103"/>
                      <a:gd name="T15" fmla="*/ 18 h 25"/>
                      <a:gd name="T16" fmla="*/ 0 60000 65536"/>
                      <a:gd name="T17" fmla="*/ 0 60000 65536"/>
                      <a:gd name="T18" fmla="*/ 0 60000 65536"/>
                      <a:gd name="T19" fmla="*/ 0 60000 65536"/>
                      <a:gd name="T20" fmla="*/ 0 60000 65536"/>
                      <a:gd name="T21" fmla="*/ 0 60000 65536"/>
                      <a:gd name="T22" fmla="*/ 0 60000 65536"/>
                      <a:gd name="T23" fmla="*/ 0 60000 65536"/>
                      <a:gd name="T24" fmla="*/ 0 w 103"/>
                      <a:gd name="T25" fmla="*/ 0 h 25"/>
                      <a:gd name="T26" fmla="*/ 103 w 103"/>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 h="25">
                        <a:moveTo>
                          <a:pt x="103" y="18"/>
                        </a:moveTo>
                        <a:lnTo>
                          <a:pt x="69" y="18"/>
                        </a:lnTo>
                        <a:lnTo>
                          <a:pt x="51" y="16"/>
                        </a:lnTo>
                        <a:lnTo>
                          <a:pt x="3" y="0"/>
                        </a:lnTo>
                        <a:lnTo>
                          <a:pt x="0" y="7"/>
                        </a:lnTo>
                        <a:lnTo>
                          <a:pt x="49" y="22"/>
                        </a:lnTo>
                        <a:lnTo>
                          <a:pt x="101" y="25"/>
                        </a:lnTo>
                        <a:lnTo>
                          <a:pt x="103" y="18"/>
                        </a:lnTo>
                        <a:close/>
                      </a:path>
                    </a:pathLst>
                  </a:custGeom>
                  <a:solidFill>
                    <a:srgbClr val="402000"/>
                  </a:solidFill>
                  <a:ln w="9525">
                    <a:noFill/>
                    <a:round/>
                  </a:ln>
                </p:spPr>
                <p:txBody>
                  <a:bodyPr/>
                  <a:lstStyle/>
                  <a:p>
                    <a:endParaRPr lang="zh-CN" altLang="en-US"/>
                  </a:p>
                </p:txBody>
              </p:sp>
              <p:sp>
                <p:nvSpPr>
                  <p:cNvPr id="93" name="Freeform 41"/>
                  <p:cNvSpPr>
                    <a:spLocks noChangeAspect="1"/>
                  </p:cNvSpPr>
                  <p:nvPr/>
                </p:nvSpPr>
                <p:spPr bwMode="auto">
                  <a:xfrm>
                    <a:off x="3874" y="3137"/>
                    <a:ext cx="233" cy="36"/>
                  </a:xfrm>
                  <a:custGeom>
                    <a:avLst/>
                    <a:gdLst>
                      <a:gd name="T0" fmla="*/ 228 w 233"/>
                      <a:gd name="T1" fmla="*/ 27 h 36"/>
                      <a:gd name="T2" fmla="*/ 186 w 233"/>
                      <a:gd name="T3" fmla="*/ 18 h 36"/>
                      <a:gd name="T4" fmla="*/ 148 w 233"/>
                      <a:gd name="T5" fmla="*/ 11 h 36"/>
                      <a:gd name="T6" fmla="*/ 114 w 233"/>
                      <a:gd name="T7" fmla="*/ 6 h 36"/>
                      <a:gd name="T8" fmla="*/ 53 w 233"/>
                      <a:gd name="T9" fmla="*/ 0 h 36"/>
                      <a:gd name="T10" fmla="*/ 0 w 233"/>
                      <a:gd name="T11" fmla="*/ 14 h 36"/>
                      <a:gd name="T12" fmla="*/ 99 w 233"/>
                      <a:gd name="T13" fmla="*/ 11 h 36"/>
                      <a:gd name="T14" fmla="*/ 142 w 233"/>
                      <a:gd name="T15" fmla="*/ 20 h 36"/>
                      <a:gd name="T16" fmla="*/ 188 w 233"/>
                      <a:gd name="T17" fmla="*/ 26 h 36"/>
                      <a:gd name="T18" fmla="*/ 233 w 233"/>
                      <a:gd name="T19" fmla="*/ 36 h 36"/>
                      <a:gd name="T20" fmla="*/ 228 w 233"/>
                      <a:gd name="T21" fmla="*/ 27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36"/>
                      <a:gd name="T35" fmla="*/ 233 w 233"/>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36">
                        <a:moveTo>
                          <a:pt x="228" y="27"/>
                        </a:moveTo>
                        <a:lnTo>
                          <a:pt x="186" y="18"/>
                        </a:lnTo>
                        <a:lnTo>
                          <a:pt x="148" y="11"/>
                        </a:lnTo>
                        <a:lnTo>
                          <a:pt x="114" y="6"/>
                        </a:lnTo>
                        <a:lnTo>
                          <a:pt x="53" y="0"/>
                        </a:lnTo>
                        <a:lnTo>
                          <a:pt x="0" y="14"/>
                        </a:lnTo>
                        <a:lnTo>
                          <a:pt x="99" y="11"/>
                        </a:lnTo>
                        <a:lnTo>
                          <a:pt x="142" y="20"/>
                        </a:lnTo>
                        <a:lnTo>
                          <a:pt x="188" y="26"/>
                        </a:lnTo>
                        <a:lnTo>
                          <a:pt x="233" y="36"/>
                        </a:lnTo>
                        <a:lnTo>
                          <a:pt x="228" y="27"/>
                        </a:lnTo>
                        <a:close/>
                      </a:path>
                    </a:pathLst>
                  </a:custGeom>
                  <a:solidFill>
                    <a:srgbClr val="402000"/>
                  </a:solidFill>
                  <a:ln w="9525">
                    <a:noFill/>
                    <a:round/>
                  </a:ln>
                </p:spPr>
                <p:txBody>
                  <a:bodyPr/>
                  <a:lstStyle/>
                  <a:p>
                    <a:endParaRPr lang="zh-CN" altLang="en-US"/>
                  </a:p>
                </p:txBody>
              </p:sp>
              <p:sp>
                <p:nvSpPr>
                  <p:cNvPr id="94" name="Freeform 42"/>
                  <p:cNvSpPr>
                    <a:spLocks noChangeAspect="1"/>
                  </p:cNvSpPr>
                  <p:nvPr/>
                </p:nvSpPr>
                <p:spPr bwMode="auto">
                  <a:xfrm>
                    <a:off x="3908" y="3200"/>
                    <a:ext cx="143" cy="30"/>
                  </a:xfrm>
                  <a:custGeom>
                    <a:avLst/>
                    <a:gdLst>
                      <a:gd name="T0" fmla="*/ 143 w 143"/>
                      <a:gd name="T1" fmla="*/ 17 h 30"/>
                      <a:gd name="T2" fmla="*/ 119 w 143"/>
                      <a:gd name="T3" fmla="*/ 6 h 30"/>
                      <a:gd name="T4" fmla="*/ 80 w 143"/>
                      <a:gd name="T5" fmla="*/ 1 h 30"/>
                      <a:gd name="T6" fmla="*/ 50 w 143"/>
                      <a:gd name="T7" fmla="*/ 0 h 30"/>
                      <a:gd name="T8" fmla="*/ 28 w 143"/>
                      <a:gd name="T9" fmla="*/ 0 h 30"/>
                      <a:gd name="T10" fmla="*/ 4 w 143"/>
                      <a:gd name="T11" fmla="*/ 3 h 30"/>
                      <a:gd name="T12" fmla="*/ 0 w 143"/>
                      <a:gd name="T13" fmla="*/ 14 h 30"/>
                      <a:gd name="T14" fmla="*/ 44 w 143"/>
                      <a:gd name="T15" fmla="*/ 7 h 30"/>
                      <a:gd name="T16" fmla="*/ 82 w 143"/>
                      <a:gd name="T17" fmla="*/ 8 h 30"/>
                      <a:gd name="T18" fmla="*/ 120 w 143"/>
                      <a:gd name="T19" fmla="*/ 14 h 30"/>
                      <a:gd name="T20" fmla="*/ 143 w 143"/>
                      <a:gd name="T21" fmla="*/ 30 h 30"/>
                      <a:gd name="T22" fmla="*/ 143 w 143"/>
                      <a:gd name="T23" fmla="*/ 17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0"/>
                      <a:gd name="T38" fmla="*/ 143 w 143"/>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0">
                        <a:moveTo>
                          <a:pt x="143" y="17"/>
                        </a:moveTo>
                        <a:lnTo>
                          <a:pt x="119" y="6"/>
                        </a:lnTo>
                        <a:lnTo>
                          <a:pt x="80" y="1"/>
                        </a:lnTo>
                        <a:lnTo>
                          <a:pt x="50" y="0"/>
                        </a:lnTo>
                        <a:lnTo>
                          <a:pt x="28" y="0"/>
                        </a:lnTo>
                        <a:lnTo>
                          <a:pt x="4" y="3"/>
                        </a:lnTo>
                        <a:lnTo>
                          <a:pt x="0" y="14"/>
                        </a:lnTo>
                        <a:lnTo>
                          <a:pt x="44" y="7"/>
                        </a:lnTo>
                        <a:lnTo>
                          <a:pt x="82" y="8"/>
                        </a:lnTo>
                        <a:lnTo>
                          <a:pt x="120" y="14"/>
                        </a:lnTo>
                        <a:lnTo>
                          <a:pt x="143" y="30"/>
                        </a:lnTo>
                        <a:lnTo>
                          <a:pt x="143" y="17"/>
                        </a:lnTo>
                        <a:close/>
                      </a:path>
                    </a:pathLst>
                  </a:custGeom>
                  <a:solidFill>
                    <a:srgbClr val="402000"/>
                  </a:solidFill>
                  <a:ln w="9525">
                    <a:noFill/>
                    <a:round/>
                  </a:ln>
                </p:spPr>
                <p:txBody>
                  <a:bodyPr/>
                  <a:lstStyle/>
                  <a:p>
                    <a:endParaRPr lang="zh-CN" altLang="en-US"/>
                  </a:p>
                </p:txBody>
              </p:sp>
              <p:sp>
                <p:nvSpPr>
                  <p:cNvPr id="95" name="Freeform 43"/>
                  <p:cNvSpPr>
                    <a:spLocks noChangeAspect="1"/>
                  </p:cNvSpPr>
                  <p:nvPr/>
                </p:nvSpPr>
                <p:spPr bwMode="auto">
                  <a:xfrm>
                    <a:off x="3984" y="3236"/>
                    <a:ext cx="15" cy="41"/>
                  </a:xfrm>
                  <a:custGeom>
                    <a:avLst/>
                    <a:gdLst>
                      <a:gd name="T0" fmla="*/ 4 w 15"/>
                      <a:gd name="T1" fmla="*/ 0 h 41"/>
                      <a:gd name="T2" fmla="*/ 5 w 15"/>
                      <a:gd name="T3" fmla="*/ 20 h 41"/>
                      <a:gd name="T4" fmla="*/ 15 w 15"/>
                      <a:gd name="T5" fmla="*/ 39 h 41"/>
                      <a:gd name="T6" fmla="*/ 4 w 15"/>
                      <a:gd name="T7" fmla="*/ 41 h 41"/>
                      <a:gd name="T8" fmla="*/ 3 w 15"/>
                      <a:gd name="T9" fmla="*/ 31 h 41"/>
                      <a:gd name="T10" fmla="*/ 0 w 15"/>
                      <a:gd name="T11" fmla="*/ 20 h 41"/>
                      <a:gd name="T12" fmla="*/ 4 w 15"/>
                      <a:gd name="T13" fmla="*/ 0 h 41"/>
                      <a:gd name="T14" fmla="*/ 0 60000 65536"/>
                      <a:gd name="T15" fmla="*/ 0 60000 65536"/>
                      <a:gd name="T16" fmla="*/ 0 60000 65536"/>
                      <a:gd name="T17" fmla="*/ 0 60000 65536"/>
                      <a:gd name="T18" fmla="*/ 0 60000 65536"/>
                      <a:gd name="T19" fmla="*/ 0 60000 65536"/>
                      <a:gd name="T20" fmla="*/ 0 60000 65536"/>
                      <a:gd name="T21" fmla="*/ 0 w 15"/>
                      <a:gd name="T22" fmla="*/ 0 h 41"/>
                      <a:gd name="T23" fmla="*/ 15 w 15"/>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41">
                        <a:moveTo>
                          <a:pt x="4" y="0"/>
                        </a:moveTo>
                        <a:lnTo>
                          <a:pt x="5" y="20"/>
                        </a:lnTo>
                        <a:lnTo>
                          <a:pt x="15" y="39"/>
                        </a:lnTo>
                        <a:lnTo>
                          <a:pt x="4" y="41"/>
                        </a:lnTo>
                        <a:lnTo>
                          <a:pt x="3" y="31"/>
                        </a:lnTo>
                        <a:lnTo>
                          <a:pt x="0" y="20"/>
                        </a:lnTo>
                        <a:lnTo>
                          <a:pt x="4" y="0"/>
                        </a:lnTo>
                        <a:close/>
                      </a:path>
                    </a:pathLst>
                  </a:custGeom>
                  <a:solidFill>
                    <a:srgbClr val="402000"/>
                  </a:solidFill>
                  <a:ln w="9525">
                    <a:noFill/>
                    <a:round/>
                  </a:ln>
                </p:spPr>
                <p:txBody>
                  <a:bodyPr/>
                  <a:lstStyle/>
                  <a:p>
                    <a:endParaRPr lang="zh-CN" altLang="en-US"/>
                  </a:p>
                </p:txBody>
              </p:sp>
            </p:grpSp>
            <p:sp>
              <p:nvSpPr>
                <p:cNvPr id="84" name="Freeform 44"/>
                <p:cNvSpPr>
                  <a:spLocks noChangeAspect="1"/>
                </p:cNvSpPr>
                <p:nvPr/>
              </p:nvSpPr>
              <p:spPr bwMode="auto">
                <a:xfrm>
                  <a:off x="3815" y="2510"/>
                  <a:ext cx="899" cy="1090"/>
                </a:xfrm>
                <a:custGeom>
                  <a:avLst/>
                  <a:gdLst>
                    <a:gd name="T0" fmla="*/ 0 w 899"/>
                    <a:gd name="T1" fmla="*/ 899 h 1090"/>
                    <a:gd name="T2" fmla="*/ 236 w 899"/>
                    <a:gd name="T3" fmla="*/ 0 h 1090"/>
                    <a:gd name="T4" fmla="*/ 899 w 899"/>
                    <a:gd name="T5" fmla="*/ 161 h 1090"/>
                    <a:gd name="T6" fmla="*/ 673 w 899"/>
                    <a:gd name="T7" fmla="*/ 1090 h 1090"/>
                    <a:gd name="T8" fmla="*/ 0 w 899"/>
                    <a:gd name="T9" fmla="*/ 899 h 1090"/>
                    <a:gd name="T10" fmla="*/ 0 60000 65536"/>
                    <a:gd name="T11" fmla="*/ 0 60000 65536"/>
                    <a:gd name="T12" fmla="*/ 0 60000 65536"/>
                    <a:gd name="T13" fmla="*/ 0 60000 65536"/>
                    <a:gd name="T14" fmla="*/ 0 60000 65536"/>
                    <a:gd name="T15" fmla="*/ 0 w 899"/>
                    <a:gd name="T16" fmla="*/ 0 h 1090"/>
                    <a:gd name="T17" fmla="*/ 899 w 899"/>
                    <a:gd name="T18" fmla="*/ 1090 h 1090"/>
                  </a:gdLst>
                  <a:ahLst/>
                  <a:cxnLst>
                    <a:cxn ang="T10">
                      <a:pos x="T0" y="T1"/>
                    </a:cxn>
                    <a:cxn ang="T11">
                      <a:pos x="T2" y="T3"/>
                    </a:cxn>
                    <a:cxn ang="T12">
                      <a:pos x="T4" y="T5"/>
                    </a:cxn>
                    <a:cxn ang="T13">
                      <a:pos x="T6" y="T7"/>
                    </a:cxn>
                    <a:cxn ang="T14">
                      <a:pos x="T8" y="T9"/>
                    </a:cxn>
                  </a:cxnLst>
                  <a:rect l="T15" t="T16" r="T17" b="T18"/>
                  <a:pathLst>
                    <a:path w="899" h="1090">
                      <a:moveTo>
                        <a:pt x="0" y="899"/>
                      </a:moveTo>
                      <a:lnTo>
                        <a:pt x="236" y="0"/>
                      </a:lnTo>
                      <a:lnTo>
                        <a:pt x="899" y="161"/>
                      </a:lnTo>
                      <a:lnTo>
                        <a:pt x="673" y="1090"/>
                      </a:lnTo>
                      <a:lnTo>
                        <a:pt x="0" y="899"/>
                      </a:lnTo>
                      <a:close/>
                    </a:path>
                  </a:pathLst>
                </a:custGeom>
                <a:solidFill>
                  <a:srgbClr val="FFFFFF"/>
                </a:solidFill>
                <a:ln w="12700">
                  <a:solidFill>
                    <a:srgbClr val="000000"/>
                  </a:solidFill>
                  <a:prstDash val="solid"/>
                  <a:round/>
                </a:ln>
              </p:spPr>
              <p:txBody>
                <a:bodyPr/>
                <a:lstStyle/>
                <a:p>
                  <a:endParaRPr lang="zh-CN" altLang="en-US"/>
                </a:p>
              </p:txBody>
            </p:sp>
            <p:grpSp>
              <p:nvGrpSpPr>
                <p:cNvPr id="85" name="Group 45"/>
                <p:cNvGrpSpPr>
                  <a:grpSpLocks noChangeAspect="1"/>
                </p:cNvGrpSpPr>
                <p:nvPr/>
              </p:nvGrpSpPr>
              <p:grpSpPr bwMode="auto">
                <a:xfrm>
                  <a:off x="3690" y="3045"/>
                  <a:ext cx="333" cy="211"/>
                  <a:chOff x="3690" y="3045"/>
                  <a:chExt cx="333" cy="211"/>
                </a:xfrm>
              </p:grpSpPr>
              <p:grpSp>
                <p:nvGrpSpPr>
                  <p:cNvPr id="86" name="Group 46"/>
                  <p:cNvGrpSpPr>
                    <a:grpSpLocks noChangeAspect="1"/>
                  </p:cNvGrpSpPr>
                  <p:nvPr/>
                </p:nvGrpSpPr>
                <p:grpSpPr bwMode="auto">
                  <a:xfrm>
                    <a:off x="3690" y="3045"/>
                    <a:ext cx="333" cy="211"/>
                    <a:chOff x="3690" y="3045"/>
                    <a:chExt cx="333" cy="211"/>
                  </a:xfrm>
                </p:grpSpPr>
                <p:sp>
                  <p:nvSpPr>
                    <p:cNvPr id="88" name="Freeform 47"/>
                    <p:cNvSpPr>
                      <a:spLocks noChangeAspect="1"/>
                    </p:cNvSpPr>
                    <p:nvPr/>
                  </p:nvSpPr>
                  <p:spPr bwMode="auto">
                    <a:xfrm>
                      <a:off x="3809" y="3053"/>
                      <a:ext cx="207" cy="124"/>
                    </a:xfrm>
                    <a:custGeom>
                      <a:avLst/>
                      <a:gdLst>
                        <a:gd name="T0" fmla="*/ 89 w 207"/>
                        <a:gd name="T1" fmla="*/ 5 h 124"/>
                        <a:gd name="T2" fmla="*/ 126 w 207"/>
                        <a:gd name="T3" fmla="*/ 3 h 124"/>
                        <a:gd name="T4" fmla="*/ 158 w 207"/>
                        <a:gd name="T5" fmla="*/ 0 h 124"/>
                        <a:gd name="T6" fmla="*/ 184 w 207"/>
                        <a:gd name="T7" fmla="*/ 0 h 124"/>
                        <a:gd name="T8" fmla="*/ 199 w 207"/>
                        <a:gd name="T9" fmla="*/ 4 h 124"/>
                        <a:gd name="T10" fmla="*/ 207 w 207"/>
                        <a:gd name="T11" fmla="*/ 10 h 124"/>
                        <a:gd name="T12" fmla="*/ 207 w 207"/>
                        <a:gd name="T13" fmla="*/ 21 h 124"/>
                        <a:gd name="T14" fmla="*/ 203 w 207"/>
                        <a:gd name="T15" fmla="*/ 31 h 124"/>
                        <a:gd name="T16" fmla="*/ 188 w 207"/>
                        <a:gd name="T17" fmla="*/ 46 h 124"/>
                        <a:gd name="T18" fmla="*/ 149 w 207"/>
                        <a:gd name="T19" fmla="*/ 66 h 124"/>
                        <a:gd name="T20" fmla="*/ 111 w 207"/>
                        <a:gd name="T21" fmla="*/ 78 h 124"/>
                        <a:gd name="T22" fmla="*/ 85 w 207"/>
                        <a:gd name="T23" fmla="*/ 80 h 124"/>
                        <a:gd name="T24" fmla="*/ 65 w 207"/>
                        <a:gd name="T25" fmla="*/ 93 h 124"/>
                        <a:gd name="T26" fmla="*/ 39 w 207"/>
                        <a:gd name="T27" fmla="*/ 100 h 124"/>
                        <a:gd name="T28" fmla="*/ 20 w 207"/>
                        <a:gd name="T29" fmla="*/ 124 h 124"/>
                        <a:gd name="T30" fmla="*/ 0 w 207"/>
                        <a:gd name="T31" fmla="*/ 24 h 124"/>
                        <a:gd name="T32" fmla="*/ 29 w 207"/>
                        <a:gd name="T33" fmla="*/ 20 h 124"/>
                        <a:gd name="T34" fmla="*/ 51 w 207"/>
                        <a:gd name="T35" fmla="*/ 12 h 124"/>
                        <a:gd name="T36" fmla="*/ 89 w 207"/>
                        <a:gd name="T37" fmla="*/ 5 h 1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7"/>
                        <a:gd name="T58" fmla="*/ 0 h 124"/>
                        <a:gd name="T59" fmla="*/ 207 w 207"/>
                        <a:gd name="T60" fmla="*/ 124 h 1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7" h="124">
                          <a:moveTo>
                            <a:pt x="89" y="5"/>
                          </a:moveTo>
                          <a:lnTo>
                            <a:pt x="126" y="3"/>
                          </a:lnTo>
                          <a:lnTo>
                            <a:pt x="158" y="0"/>
                          </a:lnTo>
                          <a:lnTo>
                            <a:pt x="184" y="0"/>
                          </a:lnTo>
                          <a:lnTo>
                            <a:pt x="199" y="4"/>
                          </a:lnTo>
                          <a:lnTo>
                            <a:pt x="207" y="10"/>
                          </a:lnTo>
                          <a:lnTo>
                            <a:pt x="207" y="21"/>
                          </a:lnTo>
                          <a:lnTo>
                            <a:pt x="203" y="31"/>
                          </a:lnTo>
                          <a:lnTo>
                            <a:pt x="188" y="46"/>
                          </a:lnTo>
                          <a:lnTo>
                            <a:pt x="149" y="66"/>
                          </a:lnTo>
                          <a:lnTo>
                            <a:pt x="111" y="78"/>
                          </a:lnTo>
                          <a:lnTo>
                            <a:pt x="85" y="80"/>
                          </a:lnTo>
                          <a:lnTo>
                            <a:pt x="65" y="93"/>
                          </a:lnTo>
                          <a:lnTo>
                            <a:pt x="39" y="100"/>
                          </a:lnTo>
                          <a:lnTo>
                            <a:pt x="20" y="124"/>
                          </a:lnTo>
                          <a:lnTo>
                            <a:pt x="0" y="24"/>
                          </a:lnTo>
                          <a:lnTo>
                            <a:pt x="29" y="20"/>
                          </a:lnTo>
                          <a:lnTo>
                            <a:pt x="51" y="12"/>
                          </a:lnTo>
                          <a:lnTo>
                            <a:pt x="89" y="5"/>
                          </a:lnTo>
                          <a:close/>
                        </a:path>
                      </a:pathLst>
                    </a:custGeom>
                    <a:solidFill>
                      <a:srgbClr val="FFC080"/>
                    </a:solidFill>
                    <a:ln w="9525">
                      <a:noFill/>
                      <a:round/>
                    </a:ln>
                  </p:spPr>
                  <p:txBody>
                    <a:bodyPr/>
                    <a:lstStyle/>
                    <a:p>
                      <a:endParaRPr lang="zh-CN" altLang="en-US"/>
                    </a:p>
                  </p:txBody>
                </p:sp>
                <p:sp>
                  <p:nvSpPr>
                    <p:cNvPr id="89" name="Freeform 48"/>
                    <p:cNvSpPr>
                      <a:spLocks noChangeAspect="1"/>
                    </p:cNvSpPr>
                    <p:nvPr/>
                  </p:nvSpPr>
                  <p:spPr bwMode="auto">
                    <a:xfrm>
                      <a:off x="3755" y="3045"/>
                      <a:ext cx="262" cy="34"/>
                    </a:xfrm>
                    <a:custGeom>
                      <a:avLst/>
                      <a:gdLst>
                        <a:gd name="T0" fmla="*/ 57 w 262"/>
                        <a:gd name="T1" fmla="*/ 34 h 34"/>
                        <a:gd name="T2" fmla="*/ 86 w 262"/>
                        <a:gd name="T3" fmla="*/ 30 h 34"/>
                        <a:gd name="T4" fmla="*/ 114 w 262"/>
                        <a:gd name="T5" fmla="*/ 20 h 34"/>
                        <a:gd name="T6" fmla="*/ 148 w 262"/>
                        <a:gd name="T7" fmla="*/ 14 h 34"/>
                        <a:gd name="T8" fmla="*/ 178 w 262"/>
                        <a:gd name="T9" fmla="*/ 14 h 34"/>
                        <a:gd name="T10" fmla="*/ 209 w 262"/>
                        <a:gd name="T11" fmla="*/ 9 h 34"/>
                        <a:gd name="T12" fmla="*/ 262 w 262"/>
                        <a:gd name="T13" fmla="*/ 14 h 34"/>
                        <a:gd name="T14" fmla="*/ 240 w 262"/>
                        <a:gd name="T15" fmla="*/ 6 h 34"/>
                        <a:gd name="T16" fmla="*/ 195 w 262"/>
                        <a:gd name="T17" fmla="*/ 0 h 34"/>
                        <a:gd name="T18" fmla="*/ 143 w 262"/>
                        <a:gd name="T19" fmla="*/ 4 h 34"/>
                        <a:gd name="T20" fmla="*/ 128 w 262"/>
                        <a:gd name="T21" fmla="*/ 10 h 34"/>
                        <a:gd name="T22" fmla="*/ 86 w 262"/>
                        <a:gd name="T23" fmla="*/ 9 h 34"/>
                        <a:gd name="T24" fmla="*/ 57 w 262"/>
                        <a:gd name="T25" fmla="*/ 9 h 34"/>
                        <a:gd name="T26" fmla="*/ 0 w 262"/>
                        <a:gd name="T27" fmla="*/ 34 h 34"/>
                        <a:gd name="T28" fmla="*/ 57 w 262"/>
                        <a:gd name="T29" fmla="*/ 34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2"/>
                        <a:gd name="T46" fmla="*/ 0 h 34"/>
                        <a:gd name="T47" fmla="*/ 262 w 262"/>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2" h="34">
                          <a:moveTo>
                            <a:pt x="57" y="34"/>
                          </a:moveTo>
                          <a:lnTo>
                            <a:pt x="86" y="30"/>
                          </a:lnTo>
                          <a:lnTo>
                            <a:pt x="114" y="20"/>
                          </a:lnTo>
                          <a:lnTo>
                            <a:pt x="148" y="14"/>
                          </a:lnTo>
                          <a:lnTo>
                            <a:pt x="178" y="14"/>
                          </a:lnTo>
                          <a:lnTo>
                            <a:pt x="209" y="9"/>
                          </a:lnTo>
                          <a:lnTo>
                            <a:pt x="262" y="14"/>
                          </a:lnTo>
                          <a:lnTo>
                            <a:pt x="240" y="6"/>
                          </a:lnTo>
                          <a:lnTo>
                            <a:pt x="195" y="0"/>
                          </a:lnTo>
                          <a:lnTo>
                            <a:pt x="143" y="4"/>
                          </a:lnTo>
                          <a:lnTo>
                            <a:pt x="128" y="10"/>
                          </a:lnTo>
                          <a:lnTo>
                            <a:pt x="86" y="9"/>
                          </a:lnTo>
                          <a:lnTo>
                            <a:pt x="57" y="9"/>
                          </a:lnTo>
                          <a:lnTo>
                            <a:pt x="0" y="34"/>
                          </a:lnTo>
                          <a:lnTo>
                            <a:pt x="57" y="34"/>
                          </a:lnTo>
                          <a:close/>
                        </a:path>
                      </a:pathLst>
                    </a:custGeom>
                    <a:solidFill>
                      <a:srgbClr val="402000"/>
                    </a:solidFill>
                    <a:ln w="9525">
                      <a:noFill/>
                      <a:round/>
                    </a:ln>
                  </p:spPr>
                  <p:txBody>
                    <a:bodyPr/>
                    <a:lstStyle/>
                    <a:p>
                      <a:endParaRPr lang="zh-CN" altLang="en-US"/>
                    </a:p>
                  </p:txBody>
                </p:sp>
                <p:sp>
                  <p:nvSpPr>
                    <p:cNvPr id="90" name="Freeform 49"/>
                    <p:cNvSpPr>
                      <a:spLocks noChangeAspect="1"/>
                    </p:cNvSpPr>
                    <p:nvPr/>
                  </p:nvSpPr>
                  <p:spPr bwMode="auto">
                    <a:xfrm>
                      <a:off x="3690" y="3056"/>
                      <a:ext cx="333" cy="200"/>
                    </a:xfrm>
                    <a:custGeom>
                      <a:avLst/>
                      <a:gdLst>
                        <a:gd name="T0" fmla="*/ 329 w 333"/>
                        <a:gd name="T1" fmla="*/ 4 h 200"/>
                        <a:gd name="T2" fmla="*/ 318 w 333"/>
                        <a:gd name="T3" fmla="*/ 0 h 200"/>
                        <a:gd name="T4" fmla="*/ 323 w 333"/>
                        <a:gd name="T5" fmla="*/ 19 h 200"/>
                        <a:gd name="T6" fmla="*/ 310 w 333"/>
                        <a:gd name="T7" fmla="*/ 38 h 200"/>
                        <a:gd name="T8" fmla="*/ 282 w 333"/>
                        <a:gd name="T9" fmla="*/ 52 h 200"/>
                        <a:gd name="T10" fmla="*/ 236 w 333"/>
                        <a:gd name="T11" fmla="*/ 69 h 200"/>
                        <a:gd name="T12" fmla="*/ 211 w 333"/>
                        <a:gd name="T13" fmla="*/ 71 h 200"/>
                        <a:gd name="T14" fmla="*/ 176 w 333"/>
                        <a:gd name="T15" fmla="*/ 90 h 200"/>
                        <a:gd name="T16" fmla="*/ 155 w 333"/>
                        <a:gd name="T17" fmla="*/ 95 h 200"/>
                        <a:gd name="T18" fmla="*/ 132 w 333"/>
                        <a:gd name="T19" fmla="*/ 124 h 200"/>
                        <a:gd name="T20" fmla="*/ 121 w 333"/>
                        <a:gd name="T21" fmla="*/ 144 h 200"/>
                        <a:gd name="T22" fmla="*/ 91 w 333"/>
                        <a:gd name="T23" fmla="*/ 172 h 200"/>
                        <a:gd name="T24" fmla="*/ 32 w 333"/>
                        <a:gd name="T25" fmla="*/ 192 h 200"/>
                        <a:gd name="T26" fmla="*/ 0 w 333"/>
                        <a:gd name="T27" fmla="*/ 196 h 200"/>
                        <a:gd name="T28" fmla="*/ 58 w 333"/>
                        <a:gd name="T29" fmla="*/ 200 h 200"/>
                        <a:gd name="T30" fmla="*/ 112 w 333"/>
                        <a:gd name="T31" fmla="*/ 200 h 200"/>
                        <a:gd name="T32" fmla="*/ 140 w 333"/>
                        <a:gd name="T33" fmla="*/ 174 h 200"/>
                        <a:gd name="T34" fmla="*/ 149 w 333"/>
                        <a:gd name="T35" fmla="*/ 143 h 200"/>
                        <a:gd name="T36" fmla="*/ 162 w 333"/>
                        <a:gd name="T37" fmla="*/ 118 h 200"/>
                        <a:gd name="T38" fmla="*/ 181 w 333"/>
                        <a:gd name="T39" fmla="*/ 99 h 200"/>
                        <a:gd name="T40" fmla="*/ 213 w 333"/>
                        <a:gd name="T41" fmla="*/ 86 h 200"/>
                        <a:gd name="T42" fmla="*/ 241 w 333"/>
                        <a:gd name="T43" fmla="*/ 82 h 200"/>
                        <a:gd name="T44" fmla="*/ 271 w 333"/>
                        <a:gd name="T45" fmla="*/ 71 h 200"/>
                        <a:gd name="T46" fmla="*/ 299 w 333"/>
                        <a:gd name="T47" fmla="*/ 56 h 200"/>
                        <a:gd name="T48" fmla="*/ 316 w 333"/>
                        <a:gd name="T49" fmla="*/ 42 h 200"/>
                        <a:gd name="T50" fmla="*/ 333 w 333"/>
                        <a:gd name="T51" fmla="*/ 27 h 200"/>
                        <a:gd name="T52" fmla="*/ 329 w 333"/>
                        <a:gd name="T53" fmla="*/ 4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3"/>
                        <a:gd name="T82" fmla="*/ 0 h 200"/>
                        <a:gd name="T83" fmla="*/ 333 w 333"/>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3" h="200">
                          <a:moveTo>
                            <a:pt x="329" y="4"/>
                          </a:moveTo>
                          <a:lnTo>
                            <a:pt x="318" y="0"/>
                          </a:lnTo>
                          <a:lnTo>
                            <a:pt x="323" y="19"/>
                          </a:lnTo>
                          <a:lnTo>
                            <a:pt x="310" y="38"/>
                          </a:lnTo>
                          <a:lnTo>
                            <a:pt x="282" y="52"/>
                          </a:lnTo>
                          <a:lnTo>
                            <a:pt x="236" y="69"/>
                          </a:lnTo>
                          <a:lnTo>
                            <a:pt x="211" y="71"/>
                          </a:lnTo>
                          <a:lnTo>
                            <a:pt x="176" y="90"/>
                          </a:lnTo>
                          <a:lnTo>
                            <a:pt x="155" y="95"/>
                          </a:lnTo>
                          <a:lnTo>
                            <a:pt x="132" y="124"/>
                          </a:lnTo>
                          <a:lnTo>
                            <a:pt x="121" y="144"/>
                          </a:lnTo>
                          <a:lnTo>
                            <a:pt x="91" y="172"/>
                          </a:lnTo>
                          <a:lnTo>
                            <a:pt x="32" y="192"/>
                          </a:lnTo>
                          <a:lnTo>
                            <a:pt x="0" y="196"/>
                          </a:lnTo>
                          <a:lnTo>
                            <a:pt x="58" y="200"/>
                          </a:lnTo>
                          <a:lnTo>
                            <a:pt x="112" y="200"/>
                          </a:lnTo>
                          <a:lnTo>
                            <a:pt x="140" y="174"/>
                          </a:lnTo>
                          <a:lnTo>
                            <a:pt x="149" y="143"/>
                          </a:lnTo>
                          <a:lnTo>
                            <a:pt x="162" y="118"/>
                          </a:lnTo>
                          <a:lnTo>
                            <a:pt x="181" y="99"/>
                          </a:lnTo>
                          <a:lnTo>
                            <a:pt x="213" y="86"/>
                          </a:lnTo>
                          <a:lnTo>
                            <a:pt x="241" y="82"/>
                          </a:lnTo>
                          <a:lnTo>
                            <a:pt x="271" y="71"/>
                          </a:lnTo>
                          <a:lnTo>
                            <a:pt x="299" y="56"/>
                          </a:lnTo>
                          <a:lnTo>
                            <a:pt x="316" y="42"/>
                          </a:lnTo>
                          <a:lnTo>
                            <a:pt x="333" y="27"/>
                          </a:lnTo>
                          <a:lnTo>
                            <a:pt x="329" y="4"/>
                          </a:lnTo>
                          <a:close/>
                        </a:path>
                      </a:pathLst>
                    </a:custGeom>
                    <a:solidFill>
                      <a:srgbClr val="402000"/>
                    </a:solidFill>
                    <a:ln w="9525">
                      <a:noFill/>
                      <a:round/>
                    </a:ln>
                  </p:spPr>
                  <p:txBody>
                    <a:bodyPr/>
                    <a:lstStyle/>
                    <a:p>
                      <a:endParaRPr lang="zh-CN" altLang="en-US"/>
                    </a:p>
                  </p:txBody>
                </p:sp>
              </p:grpSp>
              <p:sp>
                <p:nvSpPr>
                  <p:cNvPr id="87" name="Freeform 50"/>
                  <p:cNvSpPr>
                    <a:spLocks noChangeAspect="1"/>
                  </p:cNvSpPr>
                  <p:nvPr/>
                </p:nvSpPr>
                <p:spPr bwMode="auto">
                  <a:xfrm>
                    <a:off x="3959" y="3066"/>
                    <a:ext cx="17" cy="17"/>
                  </a:xfrm>
                  <a:custGeom>
                    <a:avLst/>
                    <a:gdLst>
                      <a:gd name="T0" fmla="*/ 0 w 17"/>
                      <a:gd name="T1" fmla="*/ 0 h 17"/>
                      <a:gd name="T2" fmla="*/ 5 w 17"/>
                      <a:gd name="T3" fmla="*/ 13 h 17"/>
                      <a:gd name="T4" fmla="*/ 17 w 17"/>
                      <a:gd name="T5" fmla="*/ 17 h 17"/>
                      <a:gd name="T6" fmla="*/ 0 w 17"/>
                      <a:gd name="T7" fmla="*/ 17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5" y="13"/>
                        </a:lnTo>
                        <a:lnTo>
                          <a:pt x="17" y="17"/>
                        </a:lnTo>
                        <a:lnTo>
                          <a:pt x="0" y="17"/>
                        </a:lnTo>
                        <a:lnTo>
                          <a:pt x="0" y="0"/>
                        </a:lnTo>
                        <a:close/>
                      </a:path>
                    </a:pathLst>
                  </a:custGeom>
                  <a:solidFill>
                    <a:srgbClr val="402000"/>
                  </a:solidFill>
                  <a:ln w="9525">
                    <a:noFill/>
                    <a:round/>
                  </a:ln>
                </p:spPr>
                <p:txBody>
                  <a:bodyPr/>
                  <a:lstStyle/>
                  <a:p>
                    <a:endParaRPr lang="zh-CN" altLang="en-US"/>
                  </a:p>
                </p:txBody>
              </p:sp>
            </p:grpSp>
          </p:grpSp>
          <p:sp>
            <p:nvSpPr>
              <p:cNvPr id="41" name="Freeform 51"/>
              <p:cNvSpPr>
                <a:spLocks noChangeAspect="1"/>
              </p:cNvSpPr>
              <p:nvPr/>
            </p:nvSpPr>
            <p:spPr bwMode="auto">
              <a:xfrm>
                <a:off x="1490" y="820"/>
                <a:ext cx="1291" cy="1652"/>
              </a:xfrm>
              <a:custGeom>
                <a:avLst/>
                <a:gdLst>
                  <a:gd name="T0" fmla="*/ 1291 w 1291"/>
                  <a:gd name="T1" fmla="*/ 417 h 1652"/>
                  <a:gd name="T2" fmla="*/ 1284 w 1291"/>
                  <a:gd name="T3" fmla="*/ 564 h 1652"/>
                  <a:gd name="T4" fmla="*/ 1247 w 1291"/>
                  <a:gd name="T5" fmla="*/ 665 h 1652"/>
                  <a:gd name="T6" fmla="*/ 751 w 1291"/>
                  <a:gd name="T7" fmla="*/ 1254 h 1652"/>
                  <a:gd name="T8" fmla="*/ 0 w 1291"/>
                  <a:gd name="T9" fmla="*/ 1652 h 1652"/>
                  <a:gd name="T10" fmla="*/ 105 w 1291"/>
                  <a:gd name="T11" fmla="*/ 1215 h 1652"/>
                  <a:gd name="T12" fmla="*/ 191 w 1291"/>
                  <a:gd name="T13" fmla="*/ 969 h 1652"/>
                  <a:gd name="T14" fmla="*/ 236 w 1291"/>
                  <a:gd name="T15" fmla="*/ 788 h 1652"/>
                  <a:gd name="T16" fmla="*/ 296 w 1291"/>
                  <a:gd name="T17" fmla="*/ 562 h 1652"/>
                  <a:gd name="T18" fmla="*/ 362 w 1291"/>
                  <a:gd name="T19" fmla="*/ 382 h 1652"/>
                  <a:gd name="T20" fmla="*/ 432 w 1291"/>
                  <a:gd name="T21" fmla="*/ 291 h 1652"/>
                  <a:gd name="T22" fmla="*/ 442 w 1291"/>
                  <a:gd name="T23" fmla="*/ 166 h 1652"/>
                  <a:gd name="T24" fmla="*/ 507 w 1291"/>
                  <a:gd name="T25" fmla="*/ 75 h 1652"/>
                  <a:gd name="T26" fmla="*/ 663 w 1291"/>
                  <a:gd name="T27" fmla="*/ 0 h 1652"/>
                  <a:gd name="T28" fmla="*/ 854 w 1291"/>
                  <a:gd name="T29" fmla="*/ 5 h 1652"/>
                  <a:gd name="T30" fmla="*/ 1004 w 1291"/>
                  <a:gd name="T31" fmla="*/ 40 h 1652"/>
                  <a:gd name="T32" fmla="*/ 1120 w 1291"/>
                  <a:gd name="T33" fmla="*/ 95 h 1652"/>
                  <a:gd name="T34" fmla="*/ 1225 w 1291"/>
                  <a:gd name="T35" fmla="*/ 191 h 1652"/>
                  <a:gd name="T36" fmla="*/ 1276 w 1291"/>
                  <a:gd name="T37" fmla="*/ 281 h 1652"/>
                  <a:gd name="T38" fmla="*/ 1291 w 1291"/>
                  <a:gd name="T39" fmla="*/ 417 h 16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91"/>
                  <a:gd name="T61" fmla="*/ 0 h 1652"/>
                  <a:gd name="T62" fmla="*/ 1291 w 1291"/>
                  <a:gd name="T63" fmla="*/ 1652 h 165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91" h="1652">
                    <a:moveTo>
                      <a:pt x="1291" y="417"/>
                    </a:moveTo>
                    <a:lnTo>
                      <a:pt x="1284" y="564"/>
                    </a:lnTo>
                    <a:lnTo>
                      <a:pt x="1247" y="665"/>
                    </a:lnTo>
                    <a:lnTo>
                      <a:pt x="751" y="1254"/>
                    </a:lnTo>
                    <a:lnTo>
                      <a:pt x="0" y="1652"/>
                    </a:lnTo>
                    <a:lnTo>
                      <a:pt x="105" y="1215"/>
                    </a:lnTo>
                    <a:lnTo>
                      <a:pt x="191" y="969"/>
                    </a:lnTo>
                    <a:lnTo>
                      <a:pt x="236" y="788"/>
                    </a:lnTo>
                    <a:lnTo>
                      <a:pt x="296" y="562"/>
                    </a:lnTo>
                    <a:lnTo>
                      <a:pt x="362" y="382"/>
                    </a:lnTo>
                    <a:lnTo>
                      <a:pt x="432" y="291"/>
                    </a:lnTo>
                    <a:lnTo>
                      <a:pt x="442" y="166"/>
                    </a:lnTo>
                    <a:lnTo>
                      <a:pt x="507" y="75"/>
                    </a:lnTo>
                    <a:lnTo>
                      <a:pt x="663" y="0"/>
                    </a:lnTo>
                    <a:lnTo>
                      <a:pt x="854" y="5"/>
                    </a:lnTo>
                    <a:lnTo>
                      <a:pt x="1004" y="40"/>
                    </a:lnTo>
                    <a:lnTo>
                      <a:pt x="1120" y="95"/>
                    </a:lnTo>
                    <a:lnTo>
                      <a:pt x="1225" y="191"/>
                    </a:lnTo>
                    <a:lnTo>
                      <a:pt x="1276" y="281"/>
                    </a:lnTo>
                    <a:lnTo>
                      <a:pt x="1291" y="417"/>
                    </a:lnTo>
                    <a:close/>
                  </a:path>
                </a:pathLst>
              </a:custGeom>
              <a:solidFill>
                <a:srgbClr val="402000"/>
              </a:solidFill>
              <a:ln w="12700">
                <a:solidFill>
                  <a:srgbClr val="000000"/>
                </a:solidFill>
                <a:prstDash val="solid"/>
                <a:round/>
              </a:ln>
            </p:spPr>
            <p:txBody>
              <a:bodyPr/>
              <a:lstStyle/>
              <a:p>
                <a:endParaRPr lang="zh-CN" altLang="en-US"/>
              </a:p>
            </p:txBody>
          </p:sp>
          <p:sp>
            <p:nvSpPr>
              <p:cNvPr id="42" name="Freeform 52"/>
              <p:cNvSpPr>
                <a:spLocks noChangeAspect="1"/>
              </p:cNvSpPr>
              <p:nvPr/>
            </p:nvSpPr>
            <p:spPr bwMode="auto">
              <a:xfrm>
                <a:off x="1535" y="855"/>
                <a:ext cx="1229" cy="1570"/>
              </a:xfrm>
              <a:custGeom>
                <a:avLst/>
                <a:gdLst>
                  <a:gd name="T0" fmla="*/ 981 w 1229"/>
                  <a:gd name="T1" fmla="*/ 509 h 1570"/>
                  <a:gd name="T2" fmla="*/ 972 w 1229"/>
                  <a:gd name="T3" fmla="*/ 322 h 1570"/>
                  <a:gd name="T4" fmla="*/ 918 w 1229"/>
                  <a:gd name="T5" fmla="*/ 505 h 1570"/>
                  <a:gd name="T6" fmla="*/ 913 w 1229"/>
                  <a:gd name="T7" fmla="*/ 281 h 1570"/>
                  <a:gd name="T8" fmla="*/ 869 w 1229"/>
                  <a:gd name="T9" fmla="*/ 505 h 1570"/>
                  <a:gd name="T10" fmla="*/ 888 w 1229"/>
                  <a:gd name="T11" fmla="*/ 261 h 1570"/>
                  <a:gd name="T12" fmla="*/ 828 w 1229"/>
                  <a:gd name="T13" fmla="*/ 490 h 1570"/>
                  <a:gd name="T14" fmla="*/ 823 w 1229"/>
                  <a:gd name="T15" fmla="*/ 266 h 1570"/>
                  <a:gd name="T16" fmla="*/ 808 w 1229"/>
                  <a:gd name="T17" fmla="*/ 241 h 1570"/>
                  <a:gd name="T18" fmla="*/ 767 w 1229"/>
                  <a:gd name="T19" fmla="*/ 406 h 1570"/>
                  <a:gd name="T20" fmla="*/ 737 w 1229"/>
                  <a:gd name="T21" fmla="*/ 256 h 1570"/>
                  <a:gd name="T22" fmla="*/ 702 w 1229"/>
                  <a:gd name="T23" fmla="*/ 306 h 1570"/>
                  <a:gd name="T24" fmla="*/ 712 w 1229"/>
                  <a:gd name="T25" fmla="*/ 396 h 1570"/>
                  <a:gd name="T26" fmla="*/ 658 w 1229"/>
                  <a:gd name="T27" fmla="*/ 227 h 1570"/>
                  <a:gd name="T28" fmla="*/ 572 w 1229"/>
                  <a:gd name="T29" fmla="*/ 175 h 1570"/>
                  <a:gd name="T30" fmla="*/ 632 w 1229"/>
                  <a:gd name="T31" fmla="*/ 242 h 1570"/>
                  <a:gd name="T32" fmla="*/ 647 w 1229"/>
                  <a:gd name="T33" fmla="*/ 306 h 1570"/>
                  <a:gd name="T34" fmla="*/ 662 w 1229"/>
                  <a:gd name="T35" fmla="*/ 475 h 1570"/>
                  <a:gd name="T36" fmla="*/ 624 w 1229"/>
                  <a:gd name="T37" fmla="*/ 475 h 1570"/>
                  <a:gd name="T38" fmla="*/ 590 w 1229"/>
                  <a:gd name="T39" fmla="*/ 494 h 1570"/>
                  <a:gd name="T40" fmla="*/ 531 w 1229"/>
                  <a:gd name="T41" fmla="*/ 582 h 1570"/>
                  <a:gd name="T42" fmla="*/ 496 w 1229"/>
                  <a:gd name="T43" fmla="*/ 506 h 1570"/>
                  <a:gd name="T44" fmla="*/ 426 w 1229"/>
                  <a:gd name="T45" fmla="*/ 521 h 1570"/>
                  <a:gd name="T46" fmla="*/ 396 w 1229"/>
                  <a:gd name="T47" fmla="*/ 577 h 1570"/>
                  <a:gd name="T48" fmla="*/ 436 w 1229"/>
                  <a:gd name="T49" fmla="*/ 813 h 1570"/>
                  <a:gd name="T50" fmla="*/ 421 w 1229"/>
                  <a:gd name="T51" fmla="*/ 911 h 1570"/>
                  <a:gd name="T52" fmla="*/ 383 w 1229"/>
                  <a:gd name="T53" fmla="*/ 982 h 1570"/>
                  <a:gd name="T54" fmla="*/ 353 w 1229"/>
                  <a:gd name="T55" fmla="*/ 1027 h 1570"/>
                  <a:gd name="T56" fmla="*/ 323 w 1229"/>
                  <a:gd name="T57" fmla="*/ 1046 h 1570"/>
                  <a:gd name="T58" fmla="*/ 251 w 1229"/>
                  <a:gd name="T59" fmla="*/ 1419 h 1570"/>
                  <a:gd name="T60" fmla="*/ 351 w 1229"/>
                  <a:gd name="T61" fmla="*/ 622 h 1570"/>
                  <a:gd name="T62" fmla="*/ 201 w 1229"/>
                  <a:gd name="T63" fmla="*/ 1444 h 1570"/>
                  <a:gd name="T64" fmla="*/ 306 w 1229"/>
                  <a:gd name="T65" fmla="*/ 647 h 1570"/>
                  <a:gd name="T66" fmla="*/ 156 w 1229"/>
                  <a:gd name="T67" fmla="*/ 1479 h 1570"/>
                  <a:gd name="T68" fmla="*/ 251 w 1229"/>
                  <a:gd name="T69" fmla="*/ 752 h 1570"/>
                  <a:gd name="T70" fmla="*/ 106 w 1229"/>
                  <a:gd name="T71" fmla="*/ 1515 h 1570"/>
                  <a:gd name="T72" fmla="*/ 186 w 1229"/>
                  <a:gd name="T73" fmla="*/ 968 h 1570"/>
                  <a:gd name="T74" fmla="*/ 0 w 1229"/>
                  <a:gd name="T75" fmla="*/ 1570 h 1570"/>
                  <a:gd name="T76" fmla="*/ 91 w 1229"/>
                  <a:gd name="T77" fmla="*/ 1164 h 1570"/>
                  <a:gd name="T78" fmla="*/ 161 w 1229"/>
                  <a:gd name="T79" fmla="*/ 918 h 1570"/>
                  <a:gd name="T80" fmla="*/ 236 w 1229"/>
                  <a:gd name="T81" fmla="*/ 652 h 1570"/>
                  <a:gd name="T82" fmla="*/ 331 w 1229"/>
                  <a:gd name="T83" fmla="*/ 372 h 1570"/>
                  <a:gd name="T84" fmla="*/ 416 w 1229"/>
                  <a:gd name="T85" fmla="*/ 241 h 1570"/>
                  <a:gd name="T86" fmla="*/ 416 w 1229"/>
                  <a:gd name="T87" fmla="*/ 161 h 1570"/>
                  <a:gd name="T88" fmla="*/ 491 w 1229"/>
                  <a:gd name="T89" fmla="*/ 45 h 1570"/>
                  <a:gd name="T90" fmla="*/ 592 w 1229"/>
                  <a:gd name="T91" fmla="*/ 15 h 1570"/>
                  <a:gd name="T92" fmla="*/ 737 w 1229"/>
                  <a:gd name="T93" fmla="*/ 0 h 1570"/>
                  <a:gd name="T94" fmla="*/ 868 w 1229"/>
                  <a:gd name="T95" fmla="*/ 10 h 1570"/>
                  <a:gd name="T96" fmla="*/ 997 w 1229"/>
                  <a:gd name="T97" fmla="*/ 60 h 1570"/>
                  <a:gd name="T98" fmla="*/ 1138 w 1229"/>
                  <a:gd name="T99" fmla="*/ 146 h 1570"/>
                  <a:gd name="T100" fmla="*/ 1198 w 1229"/>
                  <a:gd name="T101" fmla="*/ 231 h 1570"/>
                  <a:gd name="T102" fmla="*/ 1229 w 1229"/>
                  <a:gd name="T103" fmla="*/ 327 h 1570"/>
                  <a:gd name="T104" fmla="*/ 1229 w 1229"/>
                  <a:gd name="T105" fmla="*/ 396 h 1570"/>
                  <a:gd name="T106" fmla="*/ 1218 w 1229"/>
                  <a:gd name="T107" fmla="*/ 496 h 1570"/>
                  <a:gd name="T108" fmla="*/ 1192 w 1229"/>
                  <a:gd name="T109" fmla="*/ 371 h 1570"/>
                  <a:gd name="T110" fmla="*/ 1166 w 1229"/>
                  <a:gd name="T111" fmla="*/ 535 h 1570"/>
                  <a:gd name="T112" fmla="*/ 1148 w 1229"/>
                  <a:gd name="T113" fmla="*/ 372 h 1570"/>
                  <a:gd name="T114" fmla="*/ 1113 w 1229"/>
                  <a:gd name="T115" fmla="*/ 524 h 1570"/>
                  <a:gd name="T116" fmla="*/ 1093 w 1229"/>
                  <a:gd name="T117" fmla="*/ 337 h 1570"/>
                  <a:gd name="T118" fmla="*/ 1075 w 1229"/>
                  <a:gd name="T119" fmla="*/ 516 h 1570"/>
                  <a:gd name="T120" fmla="*/ 1048 w 1229"/>
                  <a:gd name="T121" fmla="*/ 347 h 1570"/>
                  <a:gd name="T122" fmla="*/ 1033 w 1229"/>
                  <a:gd name="T123" fmla="*/ 352 h 1570"/>
                  <a:gd name="T124" fmla="*/ 981 w 1229"/>
                  <a:gd name="T125" fmla="*/ 509 h 157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29"/>
                  <a:gd name="T190" fmla="*/ 0 h 1570"/>
                  <a:gd name="T191" fmla="*/ 1229 w 1229"/>
                  <a:gd name="T192" fmla="*/ 1570 h 157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29" h="1570">
                    <a:moveTo>
                      <a:pt x="981" y="509"/>
                    </a:moveTo>
                    <a:lnTo>
                      <a:pt x="972" y="322"/>
                    </a:lnTo>
                    <a:lnTo>
                      <a:pt x="918" y="505"/>
                    </a:lnTo>
                    <a:lnTo>
                      <a:pt x="913" y="281"/>
                    </a:lnTo>
                    <a:lnTo>
                      <a:pt x="869" y="505"/>
                    </a:lnTo>
                    <a:lnTo>
                      <a:pt x="888" y="261"/>
                    </a:lnTo>
                    <a:lnTo>
                      <a:pt x="828" y="490"/>
                    </a:lnTo>
                    <a:lnTo>
                      <a:pt x="823" y="266"/>
                    </a:lnTo>
                    <a:lnTo>
                      <a:pt x="808" y="241"/>
                    </a:lnTo>
                    <a:lnTo>
                      <a:pt x="767" y="406"/>
                    </a:lnTo>
                    <a:lnTo>
                      <a:pt x="737" y="256"/>
                    </a:lnTo>
                    <a:lnTo>
                      <a:pt x="702" y="306"/>
                    </a:lnTo>
                    <a:lnTo>
                      <a:pt x="712" y="396"/>
                    </a:lnTo>
                    <a:lnTo>
                      <a:pt x="658" y="227"/>
                    </a:lnTo>
                    <a:lnTo>
                      <a:pt x="572" y="175"/>
                    </a:lnTo>
                    <a:lnTo>
                      <a:pt x="632" y="242"/>
                    </a:lnTo>
                    <a:lnTo>
                      <a:pt x="647" y="306"/>
                    </a:lnTo>
                    <a:lnTo>
                      <a:pt x="662" y="475"/>
                    </a:lnTo>
                    <a:lnTo>
                      <a:pt x="624" y="475"/>
                    </a:lnTo>
                    <a:lnTo>
                      <a:pt x="590" y="494"/>
                    </a:lnTo>
                    <a:lnTo>
                      <a:pt x="531" y="582"/>
                    </a:lnTo>
                    <a:lnTo>
                      <a:pt x="496" y="506"/>
                    </a:lnTo>
                    <a:lnTo>
                      <a:pt x="426" y="521"/>
                    </a:lnTo>
                    <a:lnTo>
                      <a:pt x="396" y="577"/>
                    </a:lnTo>
                    <a:lnTo>
                      <a:pt x="436" y="813"/>
                    </a:lnTo>
                    <a:lnTo>
                      <a:pt x="421" y="911"/>
                    </a:lnTo>
                    <a:lnTo>
                      <a:pt x="383" y="982"/>
                    </a:lnTo>
                    <a:lnTo>
                      <a:pt x="353" y="1027"/>
                    </a:lnTo>
                    <a:lnTo>
                      <a:pt x="323" y="1046"/>
                    </a:lnTo>
                    <a:lnTo>
                      <a:pt x="251" y="1419"/>
                    </a:lnTo>
                    <a:lnTo>
                      <a:pt x="351" y="622"/>
                    </a:lnTo>
                    <a:lnTo>
                      <a:pt x="201" y="1444"/>
                    </a:lnTo>
                    <a:lnTo>
                      <a:pt x="306" y="647"/>
                    </a:lnTo>
                    <a:lnTo>
                      <a:pt x="156" y="1479"/>
                    </a:lnTo>
                    <a:lnTo>
                      <a:pt x="251" y="752"/>
                    </a:lnTo>
                    <a:lnTo>
                      <a:pt x="106" y="1515"/>
                    </a:lnTo>
                    <a:lnTo>
                      <a:pt x="186" y="968"/>
                    </a:lnTo>
                    <a:lnTo>
                      <a:pt x="0" y="1570"/>
                    </a:lnTo>
                    <a:lnTo>
                      <a:pt x="91" y="1164"/>
                    </a:lnTo>
                    <a:lnTo>
                      <a:pt x="161" y="918"/>
                    </a:lnTo>
                    <a:lnTo>
                      <a:pt x="236" y="652"/>
                    </a:lnTo>
                    <a:lnTo>
                      <a:pt x="331" y="372"/>
                    </a:lnTo>
                    <a:lnTo>
                      <a:pt x="416" y="241"/>
                    </a:lnTo>
                    <a:lnTo>
                      <a:pt x="416" y="161"/>
                    </a:lnTo>
                    <a:lnTo>
                      <a:pt x="491" y="45"/>
                    </a:lnTo>
                    <a:lnTo>
                      <a:pt x="592" y="15"/>
                    </a:lnTo>
                    <a:lnTo>
                      <a:pt x="737" y="0"/>
                    </a:lnTo>
                    <a:lnTo>
                      <a:pt x="868" y="10"/>
                    </a:lnTo>
                    <a:lnTo>
                      <a:pt x="997" y="60"/>
                    </a:lnTo>
                    <a:lnTo>
                      <a:pt x="1138" y="146"/>
                    </a:lnTo>
                    <a:lnTo>
                      <a:pt x="1198" y="231"/>
                    </a:lnTo>
                    <a:lnTo>
                      <a:pt x="1229" y="327"/>
                    </a:lnTo>
                    <a:lnTo>
                      <a:pt x="1229" y="396"/>
                    </a:lnTo>
                    <a:lnTo>
                      <a:pt x="1218" y="496"/>
                    </a:lnTo>
                    <a:lnTo>
                      <a:pt x="1192" y="371"/>
                    </a:lnTo>
                    <a:lnTo>
                      <a:pt x="1166" y="535"/>
                    </a:lnTo>
                    <a:lnTo>
                      <a:pt x="1148" y="372"/>
                    </a:lnTo>
                    <a:lnTo>
                      <a:pt x="1113" y="524"/>
                    </a:lnTo>
                    <a:lnTo>
                      <a:pt x="1093" y="337"/>
                    </a:lnTo>
                    <a:lnTo>
                      <a:pt x="1075" y="516"/>
                    </a:lnTo>
                    <a:lnTo>
                      <a:pt x="1048" y="347"/>
                    </a:lnTo>
                    <a:lnTo>
                      <a:pt x="1033" y="352"/>
                    </a:lnTo>
                    <a:lnTo>
                      <a:pt x="981" y="509"/>
                    </a:lnTo>
                    <a:close/>
                  </a:path>
                </a:pathLst>
              </a:custGeom>
              <a:solidFill>
                <a:srgbClr val="804000"/>
              </a:solidFill>
              <a:ln w="9525">
                <a:noFill/>
                <a:round/>
              </a:ln>
            </p:spPr>
            <p:txBody>
              <a:bodyPr/>
              <a:lstStyle/>
              <a:p>
                <a:endParaRPr lang="zh-CN" altLang="en-US"/>
              </a:p>
            </p:txBody>
          </p:sp>
          <p:sp>
            <p:nvSpPr>
              <p:cNvPr id="43" name="Freeform 53"/>
              <p:cNvSpPr>
                <a:spLocks noChangeAspect="1"/>
              </p:cNvSpPr>
              <p:nvPr/>
            </p:nvSpPr>
            <p:spPr bwMode="auto">
              <a:xfrm>
                <a:off x="1437" y="1863"/>
                <a:ext cx="2185" cy="1657"/>
              </a:xfrm>
              <a:custGeom>
                <a:avLst/>
                <a:gdLst>
                  <a:gd name="T0" fmla="*/ 859 w 2185"/>
                  <a:gd name="T1" fmla="*/ 189 h 1657"/>
                  <a:gd name="T2" fmla="*/ 964 w 2185"/>
                  <a:gd name="T3" fmla="*/ 241 h 1657"/>
                  <a:gd name="T4" fmla="*/ 1032 w 2185"/>
                  <a:gd name="T5" fmla="*/ 302 h 1657"/>
                  <a:gd name="T6" fmla="*/ 1085 w 2185"/>
                  <a:gd name="T7" fmla="*/ 414 h 1657"/>
                  <a:gd name="T8" fmla="*/ 1115 w 2185"/>
                  <a:gd name="T9" fmla="*/ 580 h 1657"/>
                  <a:gd name="T10" fmla="*/ 1205 w 2185"/>
                  <a:gd name="T11" fmla="*/ 723 h 1657"/>
                  <a:gd name="T12" fmla="*/ 1266 w 2185"/>
                  <a:gd name="T13" fmla="*/ 829 h 1657"/>
                  <a:gd name="T14" fmla="*/ 1326 w 2185"/>
                  <a:gd name="T15" fmla="*/ 912 h 1657"/>
                  <a:gd name="T16" fmla="*/ 1371 w 2185"/>
                  <a:gd name="T17" fmla="*/ 987 h 1657"/>
                  <a:gd name="T18" fmla="*/ 1469 w 2185"/>
                  <a:gd name="T19" fmla="*/ 1040 h 1657"/>
                  <a:gd name="T20" fmla="*/ 1597 w 2185"/>
                  <a:gd name="T21" fmla="*/ 1107 h 1657"/>
                  <a:gd name="T22" fmla="*/ 1786 w 2185"/>
                  <a:gd name="T23" fmla="*/ 1160 h 1657"/>
                  <a:gd name="T24" fmla="*/ 1936 w 2185"/>
                  <a:gd name="T25" fmla="*/ 1190 h 1657"/>
                  <a:gd name="T26" fmla="*/ 2185 w 2185"/>
                  <a:gd name="T27" fmla="*/ 1235 h 1657"/>
                  <a:gd name="T28" fmla="*/ 2132 w 2185"/>
                  <a:gd name="T29" fmla="*/ 1288 h 1657"/>
                  <a:gd name="T30" fmla="*/ 2087 w 2185"/>
                  <a:gd name="T31" fmla="*/ 1364 h 1657"/>
                  <a:gd name="T32" fmla="*/ 2087 w 2185"/>
                  <a:gd name="T33" fmla="*/ 1446 h 1657"/>
                  <a:gd name="T34" fmla="*/ 2117 w 2185"/>
                  <a:gd name="T35" fmla="*/ 1507 h 1657"/>
                  <a:gd name="T36" fmla="*/ 1612 w 2185"/>
                  <a:gd name="T37" fmla="*/ 1461 h 1657"/>
                  <a:gd name="T38" fmla="*/ 1424 w 2185"/>
                  <a:gd name="T39" fmla="*/ 1439 h 1657"/>
                  <a:gd name="T40" fmla="*/ 1205 w 2185"/>
                  <a:gd name="T41" fmla="*/ 1409 h 1657"/>
                  <a:gd name="T42" fmla="*/ 1108 w 2185"/>
                  <a:gd name="T43" fmla="*/ 1364 h 1657"/>
                  <a:gd name="T44" fmla="*/ 1047 w 2185"/>
                  <a:gd name="T45" fmla="*/ 1522 h 1657"/>
                  <a:gd name="T46" fmla="*/ 1047 w 2185"/>
                  <a:gd name="T47" fmla="*/ 1657 h 1657"/>
                  <a:gd name="T48" fmla="*/ 23 w 2185"/>
                  <a:gd name="T49" fmla="*/ 1657 h 1657"/>
                  <a:gd name="T50" fmla="*/ 0 w 2185"/>
                  <a:gd name="T51" fmla="*/ 1424 h 1657"/>
                  <a:gd name="T52" fmla="*/ 0 w 2185"/>
                  <a:gd name="T53" fmla="*/ 1220 h 1657"/>
                  <a:gd name="T54" fmla="*/ 8 w 2185"/>
                  <a:gd name="T55" fmla="*/ 1100 h 1657"/>
                  <a:gd name="T56" fmla="*/ 15 w 2185"/>
                  <a:gd name="T57" fmla="*/ 919 h 1657"/>
                  <a:gd name="T58" fmla="*/ 30 w 2185"/>
                  <a:gd name="T59" fmla="*/ 809 h 1657"/>
                  <a:gd name="T60" fmla="*/ 60 w 2185"/>
                  <a:gd name="T61" fmla="*/ 686 h 1657"/>
                  <a:gd name="T62" fmla="*/ 91 w 2185"/>
                  <a:gd name="T63" fmla="*/ 583 h 1657"/>
                  <a:gd name="T64" fmla="*/ 128 w 2185"/>
                  <a:gd name="T65" fmla="*/ 470 h 1657"/>
                  <a:gd name="T66" fmla="*/ 151 w 2185"/>
                  <a:gd name="T67" fmla="*/ 372 h 1657"/>
                  <a:gd name="T68" fmla="*/ 189 w 2185"/>
                  <a:gd name="T69" fmla="*/ 286 h 1657"/>
                  <a:gd name="T70" fmla="*/ 234 w 2185"/>
                  <a:gd name="T71" fmla="*/ 202 h 1657"/>
                  <a:gd name="T72" fmla="*/ 290 w 2185"/>
                  <a:gd name="T73" fmla="*/ 142 h 1657"/>
                  <a:gd name="T74" fmla="*/ 399 w 2185"/>
                  <a:gd name="T75" fmla="*/ 83 h 1657"/>
                  <a:gd name="T76" fmla="*/ 497 w 2185"/>
                  <a:gd name="T77" fmla="*/ 0 h 1657"/>
                  <a:gd name="T78" fmla="*/ 859 w 2185"/>
                  <a:gd name="T79" fmla="*/ 189 h 165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85"/>
                  <a:gd name="T121" fmla="*/ 0 h 1657"/>
                  <a:gd name="T122" fmla="*/ 2185 w 2185"/>
                  <a:gd name="T123" fmla="*/ 1657 h 165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85" h="1657">
                    <a:moveTo>
                      <a:pt x="859" y="189"/>
                    </a:moveTo>
                    <a:lnTo>
                      <a:pt x="964" y="241"/>
                    </a:lnTo>
                    <a:lnTo>
                      <a:pt x="1032" y="302"/>
                    </a:lnTo>
                    <a:lnTo>
                      <a:pt x="1085" y="414"/>
                    </a:lnTo>
                    <a:lnTo>
                      <a:pt x="1115" y="580"/>
                    </a:lnTo>
                    <a:lnTo>
                      <a:pt x="1205" y="723"/>
                    </a:lnTo>
                    <a:lnTo>
                      <a:pt x="1266" y="829"/>
                    </a:lnTo>
                    <a:lnTo>
                      <a:pt x="1326" y="912"/>
                    </a:lnTo>
                    <a:lnTo>
                      <a:pt x="1371" y="987"/>
                    </a:lnTo>
                    <a:lnTo>
                      <a:pt x="1469" y="1040"/>
                    </a:lnTo>
                    <a:lnTo>
                      <a:pt x="1597" y="1107"/>
                    </a:lnTo>
                    <a:lnTo>
                      <a:pt x="1786" y="1160"/>
                    </a:lnTo>
                    <a:lnTo>
                      <a:pt x="1936" y="1190"/>
                    </a:lnTo>
                    <a:lnTo>
                      <a:pt x="2185" y="1235"/>
                    </a:lnTo>
                    <a:lnTo>
                      <a:pt x="2132" y="1288"/>
                    </a:lnTo>
                    <a:lnTo>
                      <a:pt x="2087" y="1364"/>
                    </a:lnTo>
                    <a:lnTo>
                      <a:pt x="2087" y="1446"/>
                    </a:lnTo>
                    <a:lnTo>
                      <a:pt x="2117" y="1507"/>
                    </a:lnTo>
                    <a:lnTo>
                      <a:pt x="1612" y="1461"/>
                    </a:lnTo>
                    <a:lnTo>
                      <a:pt x="1424" y="1439"/>
                    </a:lnTo>
                    <a:lnTo>
                      <a:pt x="1205" y="1409"/>
                    </a:lnTo>
                    <a:lnTo>
                      <a:pt x="1108" y="1364"/>
                    </a:lnTo>
                    <a:lnTo>
                      <a:pt x="1047" y="1522"/>
                    </a:lnTo>
                    <a:lnTo>
                      <a:pt x="1047" y="1657"/>
                    </a:lnTo>
                    <a:lnTo>
                      <a:pt x="23" y="1657"/>
                    </a:lnTo>
                    <a:lnTo>
                      <a:pt x="0" y="1424"/>
                    </a:lnTo>
                    <a:lnTo>
                      <a:pt x="0" y="1220"/>
                    </a:lnTo>
                    <a:lnTo>
                      <a:pt x="8" y="1100"/>
                    </a:lnTo>
                    <a:lnTo>
                      <a:pt x="15" y="919"/>
                    </a:lnTo>
                    <a:lnTo>
                      <a:pt x="30" y="809"/>
                    </a:lnTo>
                    <a:lnTo>
                      <a:pt x="60" y="686"/>
                    </a:lnTo>
                    <a:lnTo>
                      <a:pt x="91" y="583"/>
                    </a:lnTo>
                    <a:lnTo>
                      <a:pt x="128" y="470"/>
                    </a:lnTo>
                    <a:lnTo>
                      <a:pt x="151" y="372"/>
                    </a:lnTo>
                    <a:lnTo>
                      <a:pt x="189" y="286"/>
                    </a:lnTo>
                    <a:lnTo>
                      <a:pt x="234" y="202"/>
                    </a:lnTo>
                    <a:lnTo>
                      <a:pt x="290" y="142"/>
                    </a:lnTo>
                    <a:lnTo>
                      <a:pt x="399" y="83"/>
                    </a:lnTo>
                    <a:lnTo>
                      <a:pt x="497" y="0"/>
                    </a:lnTo>
                    <a:lnTo>
                      <a:pt x="859" y="189"/>
                    </a:lnTo>
                    <a:close/>
                  </a:path>
                </a:pathLst>
              </a:custGeom>
              <a:solidFill>
                <a:srgbClr val="008080"/>
              </a:solidFill>
              <a:ln w="12700">
                <a:solidFill>
                  <a:srgbClr val="000000"/>
                </a:solidFill>
                <a:prstDash val="solid"/>
                <a:round/>
              </a:ln>
            </p:spPr>
            <p:txBody>
              <a:bodyPr/>
              <a:lstStyle/>
              <a:p>
                <a:endParaRPr lang="zh-CN" altLang="en-US"/>
              </a:p>
            </p:txBody>
          </p:sp>
          <p:grpSp>
            <p:nvGrpSpPr>
              <p:cNvPr id="44" name="Group 54"/>
              <p:cNvGrpSpPr>
                <a:grpSpLocks noChangeAspect="1"/>
              </p:cNvGrpSpPr>
              <p:nvPr/>
            </p:nvGrpSpPr>
            <p:grpSpPr bwMode="auto">
              <a:xfrm>
                <a:off x="1460" y="1984"/>
                <a:ext cx="2099" cy="1534"/>
                <a:chOff x="1460" y="1984"/>
                <a:chExt cx="2099" cy="1534"/>
              </a:xfrm>
            </p:grpSpPr>
            <p:sp>
              <p:nvSpPr>
                <p:cNvPr id="74" name="Freeform 55"/>
                <p:cNvSpPr>
                  <a:spLocks noChangeAspect="1"/>
                </p:cNvSpPr>
                <p:nvPr/>
              </p:nvSpPr>
              <p:spPr bwMode="auto">
                <a:xfrm>
                  <a:off x="1585" y="2270"/>
                  <a:ext cx="792" cy="1248"/>
                </a:xfrm>
                <a:custGeom>
                  <a:avLst/>
                  <a:gdLst>
                    <a:gd name="T0" fmla="*/ 161 w 792"/>
                    <a:gd name="T1" fmla="*/ 10 h 1248"/>
                    <a:gd name="T2" fmla="*/ 245 w 792"/>
                    <a:gd name="T3" fmla="*/ 0 h 1248"/>
                    <a:gd name="T4" fmla="*/ 311 w 792"/>
                    <a:gd name="T5" fmla="*/ 30 h 1248"/>
                    <a:gd name="T6" fmla="*/ 376 w 792"/>
                    <a:gd name="T7" fmla="*/ 85 h 1248"/>
                    <a:gd name="T8" fmla="*/ 436 w 792"/>
                    <a:gd name="T9" fmla="*/ 196 h 1248"/>
                    <a:gd name="T10" fmla="*/ 426 w 792"/>
                    <a:gd name="T11" fmla="*/ 325 h 1248"/>
                    <a:gd name="T12" fmla="*/ 411 w 792"/>
                    <a:gd name="T13" fmla="*/ 451 h 1248"/>
                    <a:gd name="T14" fmla="*/ 431 w 792"/>
                    <a:gd name="T15" fmla="*/ 682 h 1248"/>
                    <a:gd name="T16" fmla="*/ 431 w 792"/>
                    <a:gd name="T17" fmla="*/ 827 h 1248"/>
                    <a:gd name="T18" fmla="*/ 371 w 792"/>
                    <a:gd name="T19" fmla="*/ 918 h 1248"/>
                    <a:gd name="T20" fmla="*/ 469 w 792"/>
                    <a:gd name="T21" fmla="*/ 910 h 1248"/>
                    <a:gd name="T22" fmla="*/ 391 w 792"/>
                    <a:gd name="T23" fmla="*/ 947 h 1248"/>
                    <a:gd name="T24" fmla="*/ 356 w 792"/>
                    <a:gd name="T25" fmla="*/ 1007 h 1248"/>
                    <a:gd name="T26" fmla="*/ 431 w 792"/>
                    <a:gd name="T27" fmla="*/ 982 h 1248"/>
                    <a:gd name="T28" fmla="*/ 512 w 792"/>
                    <a:gd name="T29" fmla="*/ 977 h 1248"/>
                    <a:gd name="T30" fmla="*/ 436 w 792"/>
                    <a:gd name="T31" fmla="*/ 1042 h 1248"/>
                    <a:gd name="T32" fmla="*/ 381 w 792"/>
                    <a:gd name="T33" fmla="*/ 1108 h 1248"/>
                    <a:gd name="T34" fmla="*/ 461 w 792"/>
                    <a:gd name="T35" fmla="*/ 1073 h 1248"/>
                    <a:gd name="T36" fmla="*/ 542 w 792"/>
                    <a:gd name="T37" fmla="*/ 1062 h 1248"/>
                    <a:gd name="T38" fmla="*/ 567 w 792"/>
                    <a:gd name="T39" fmla="*/ 1113 h 1248"/>
                    <a:gd name="T40" fmla="*/ 603 w 792"/>
                    <a:gd name="T41" fmla="*/ 1158 h 1248"/>
                    <a:gd name="T42" fmla="*/ 671 w 792"/>
                    <a:gd name="T43" fmla="*/ 1203 h 1248"/>
                    <a:gd name="T44" fmla="*/ 792 w 792"/>
                    <a:gd name="T45" fmla="*/ 1248 h 1248"/>
                    <a:gd name="T46" fmla="*/ 138 w 792"/>
                    <a:gd name="T47" fmla="*/ 1248 h 1248"/>
                    <a:gd name="T48" fmla="*/ 25 w 792"/>
                    <a:gd name="T49" fmla="*/ 1158 h 1248"/>
                    <a:gd name="T50" fmla="*/ 20 w 792"/>
                    <a:gd name="T51" fmla="*/ 1078 h 1248"/>
                    <a:gd name="T52" fmla="*/ 10 w 792"/>
                    <a:gd name="T53" fmla="*/ 767 h 1248"/>
                    <a:gd name="T54" fmla="*/ 0 w 792"/>
                    <a:gd name="T55" fmla="*/ 371 h 1248"/>
                    <a:gd name="T56" fmla="*/ 20 w 792"/>
                    <a:gd name="T57" fmla="*/ 216 h 1248"/>
                    <a:gd name="T58" fmla="*/ 76 w 792"/>
                    <a:gd name="T59" fmla="*/ 80 h 1248"/>
                    <a:gd name="T60" fmla="*/ 161 w 792"/>
                    <a:gd name="T61" fmla="*/ 10 h 12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92"/>
                    <a:gd name="T94" fmla="*/ 0 h 1248"/>
                    <a:gd name="T95" fmla="*/ 792 w 792"/>
                    <a:gd name="T96" fmla="*/ 1248 h 12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92" h="1248">
                      <a:moveTo>
                        <a:pt x="161" y="10"/>
                      </a:moveTo>
                      <a:lnTo>
                        <a:pt x="245" y="0"/>
                      </a:lnTo>
                      <a:lnTo>
                        <a:pt x="311" y="30"/>
                      </a:lnTo>
                      <a:lnTo>
                        <a:pt x="376" y="85"/>
                      </a:lnTo>
                      <a:lnTo>
                        <a:pt x="436" y="196"/>
                      </a:lnTo>
                      <a:lnTo>
                        <a:pt x="426" y="325"/>
                      </a:lnTo>
                      <a:lnTo>
                        <a:pt x="411" y="451"/>
                      </a:lnTo>
                      <a:lnTo>
                        <a:pt x="431" y="682"/>
                      </a:lnTo>
                      <a:lnTo>
                        <a:pt x="431" y="827"/>
                      </a:lnTo>
                      <a:lnTo>
                        <a:pt x="371" y="918"/>
                      </a:lnTo>
                      <a:lnTo>
                        <a:pt x="469" y="910"/>
                      </a:lnTo>
                      <a:lnTo>
                        <a:pt x="391" y="947"/>
                      </a:lnTo>
                      <a:lnTo>
                        <a:pt x="356" y="1007"/>
                      </a:lnTo>
                      <a:lnTo>
                        <a:pt x="431" y="982"/>
                      </a:lnTo>
                      <a:lnTo>
                        <a:pt x="512" y="977"/>
                      </a:lnTo>
                      <a:lnTo>
                        <a:pt x="436" y="1042"/>
                      </a:lnTo>
                      <a:lnTo>
                        <a:pt x="381" y="1108"/>
                      </a:lnTo>
                      <a:lnTo>
                        <a:pt x="461" y="1073"/>
                      </a:lnTo>
                      <a:lnTo>
                        <a:pt x="542" y="1062"/>
                      </a:lnTo>
                      <a:lnTo>
                        <a:pt x="567" y="1113"/>
                      </a:lnTo>
                      <a:lnTo>
                        <a:pt x="603" y="1158"/>
                      </a:lnTo>
                      <a:lnTo>
                        <a:pt x="671" y="1203"/>
                      </a:lnTo>
                      <a:lnTo>
                        <a:pt x="792" y="1248"/>
                      </a:lnTo>
                      <a:lnTo>
                        <a:pt x="138" y="1248"/>
                      </a:lnTo>
                      <a:lnTo>
                        <a:pt x="25" y="1158"/>
                      </a:lnTo>
                      <a:lnTo>
                        <a:pt x="20" y="1078"/>
                      </a:lnTo>
                      <a:lnTo>
                        <a:pt x="10" y="767"/>
                      </a:lnTo>
                      <a:lnTo>
                        <a:pt x="0" y="371"/>
                      </a:lnTo>
                      <a:lnTo>
                        <a:pt x="20" y="216"/>
                      </a:lnTo>
                      <a:lnTo>
                        <a:pt x="76" y="80"/>
                      </a:lnTo>
                      <a:lnTo>
                        <a:pt x="161" y="10"/>
                      </a:lnTo>
                      <a:close/>
                    </a:path>
                  </a:pathLst>
                </a:custGeom>
                <a:solidFill>
                  <a:srgbClr val="00C0C0"/>
                </a:solidFill>
                <a:ln w="9525">
                  <a:noFill/>
                  <a:round/>
                </a:ln>
              </p:spPr>
              <p:txBody>
                <a:bodyPr/>
                <a:lstStyle/>
                <a:p>
                  <a:endParaRPr lang="zh-CN" altLang="en-US"/>
                </a:p>
              </p:txBody>
            </p:sp>
            <p:sp>
              <p:nvSpPr>
                <p:cNvPr id="75" name="Freeform 56"/>
                <p:cNvSpPr>
                  <a:spLocks noChangeAspect="1"/>
                </p:cNvSpPr>
                <p:nvPr/>
              </p:nvSpPr>
              <p:spPr bwMode="auto">
                <a:xfrm>
                  <a:off x="1460" y="1984"/>
                  <a:ext cx="1128" cy="1527"/>
                </a:xfrm>
                <a:custGeom>
                  <a:avLst/>
                  <a:gdLst>
                    <a:gd name="T0" fmla="*/ 775 w 1128"/>
                    <a:gd name="T1" fmla="*/ 339 h 1527"/>
                    <a:gd name="T2" fmla="*/ 747 w 1128"/>
                    <a:gd name="T3" fmla="*/ 471 h 1527"/>
                    <a:gd name="T4" fmla="*/ 672 w 1128"/>
                    <a:gd name="T5" fmla="*/ 431 h 1527"/>
                    <a:gd name="T6" fmla="*/ 611 w 1128"/>
                    <a:gd name="T7" fmla="*/ 385 h 1527"/>
                    <a:gd name="T8" fmla="*/ 541 w 1128"/>
                    <a:gd name="T9" fmla="*/ 321 h 1527"/>
                    <a:gd name="T10" fmla="*/ 476 w 1128"/>
                    <a:gd name="T11" fmla="*/ 246 h 1527"/>
                    <a:gd name="T12" fmla="*/ 426 w 1128"/>
                    <a:gd name="T13" fmla="*/ 181 h 1527"/>
                    <a:gd name="T14" fmla="*/ 391 w 1128"/>
                    <a:gd name="T15" fmla="*/ 105 h 1527"/>
                    <a:gd name="T16" fmla="*/ 375 w 1128"/>
                    <a:gd name="T17" fmla="*/ 0 h 1527"/>
                    <a:gd name="T18" fmla="*/ 279 w 1128"/>
                    <a:gd name="T19" fmla="*/ 52 h 1527"/>
                    <a:gd name="T20" fmla="*/ 203 w 1128"/>
                    <a:gd name="T21" fmla="*/ 165 h 1527"/>
                    <a:gd name="T22" fmla="*/ 145 w 1128"/>
                    <a:gd name="T23" fmla="*/ 316 h 1527"/>
                    <a:gd name="T24" fmla="*/ 55 w 1128"/>
                    <a:gd name="T25" fmla="*/ 561 h 1527"/>
                    <a:gd name="T26" fmla="*/ 20 w 1128"/>
                    <a:gd name="T27" fmla="*/ 772 h 1527"/>
                    <a:gd name="T28" fmla="*/ 0 w 1128"/>
                    <a:gd name="T29" fmla="*/ 1008 h 1527"/>
                    <a:gd name="T30" fmla="*/ 0 w 1128"/>
                    <a:gd name="T31" fmla="*/ 1223 h 1527"/>
                    <a:gd name="T32" fmla="*/ 5 w 1128"/>
                    <a:gd name="T33" fmla="*/ 1409 h 1527"/>
                    <a:gd name="T34" fmla="*/ 20 w 1128"/>
                    <a:gd name="T35" fmla="*/ 1519 h 1527"/>
                    <a:gd name="T36" fmla="*/ 211 w 1128"/>
                    <a:gd name="T37" fmla="*/ 1519 h 1527"/>
                    <a:gd name="T38" fmla="*/ 135 w 1128"/>
                    <a:gd name="T39" fmla="*/ 1469 h 1527"/>
                    <a:gd name="T40" fmla="*/ 120 w 1128"/>
                    <a:gd name="T41" fmla="*/ 1303 h 1527"/>
                    <a:gd name="T42" fmla="*/ 115 w 1128"/>
                    <a:gd name="T43" fmla="*/ 1088 h 1527"/>
                    <a:gd name="T44" fmla="*/ 120 w 1128"/>
                    <a:gd name="T45" fmla="*/ 737 h 1527"/>
                    <a:gd name="T46" fmla="*/ 150 w 1128"/>
                    <a:gd name="T47" fmla="*/ 526 h 1527"/>
                    <a:gd name="T48" fmla="*/ 196 w 1128"/>
                    <a:gd name="T49" fmla="*/ 361 h 1527"/>
                    <a:gd name="T50" fmla="*/ 279 w 1128"/>
                    <a:gd name="T51" fmla="*/ 271 h 1527"/>
                    <a:gd name="T52" fmla="*/ 335 w 1128"/>
                    <a:gd name="T53" fmla="*/ 261 h 1527"/>
                    <a:gd name="T54" fmla="*/ 426 w 1128"/>
                    <a:gd name="T55" fmla="*/ 281 h 1527"/>
                    <a:gd name="T56" fmla="*/ 481 w 1128"/>
                    <a:gd name="T57" fmla="*/ 316 h 1527"/>
                    <a:gd name="T58" fmla="*/ 531 w 1128"/>
                    <a:gd name="T59" fmla="*/ 361 h 1527"/>
                    <a:gd name="T60" fmla="*/ 571 w 1128"/>
                    <a:gd name="T61" fmla="*/ 441 h 1527"/>
                    <a:gd name="T62" fmla="*/ 586 w 1128"/>
                    <a:gd name="T63" fmla="*/ 541 h 1527"/>
                    <a:gd name="T64" fmla="*/ 561 w 1128"/>
                    <a:gd name="T65" fmla="*/ 702 h 1527"/>
                    <a:gd name="T66" fmla="*/ 571 w 1128"/>
                    <a:gd name="T67" fmla="*/ 832 h 1527"/>
                    <a:gd name="T68" fmla="*/ 581 w 1128"/>
                    <a:gd name="T69" fmla="*/ 993 h 1527"/>
                    <a:gd name="T70" fmla="*/ 586 w 1128"/>
                    <a:gd name="T71" fmla="*/ 1108 h 1527"/>
                    <a:gd name="T72" fmla="*/ 576 w 1128"/>
                    <a:gd name="T73" fmla="*/ 1163 h 1527"/>
                    <a:gd name="T74" fmla="*/ 624 w 1128"/>
                    <a:gd name="T75" fmla="*/ 1195 h 1527"/>
                    <a:gd name="T76" fmla="*/ 617 w 1128"/>
                    <a:gd name="T77" fmla="*/ 1238 h 1527"/>
                    <a:gd name="T78" fmla="*/ 672 w 1128"/>
                    <a:gd name="T79" fmla="*/ 1273 h 1527"/>
                    <a:gd name="T80" fmla="*/ 662 w 1128"/>
                    <a:gd name="T81" fmla="*/ 1308 h 1527"/>
                    <a:gd name="T82" fmla="*/ 729 w 1128"/>
                    <a:gd name="T83" fmla="*/ 1376 h 1527"/>
                    <a:gd name="T84" fmla="*/ 790 w 1128"/>
                    <a:gd name="T85" fmla="*/ 1436 h 1527"/>
                    <a:gd name="T86" fmla="*/ 992 w 1128"/>
                    <a:gd name="T87" fmla="*/ 1527 h 1527"/>
                    <a:gd name="T88" fmla="*/ 992 w 1128"/>
                    <a:gd name="T89" fmla="*/ 1424 h 1527"/>
                    <a:gd name="T90" fmla="*/ 1060 w 1128"/>
                    <a:gd name="T91" fmla="*/ 1233 h 1527"/>
                    <a:gd name="T92" fmla="*/ 1128 w 1128"/>
                    <a:gd name="T93" fmla="*/ 985 h 1527"/>
                    <a:gd name="T94" fmla="*/ 1105 w 1128"/>
                    <a:gd name="T95" fmla="*/ 805 h 1527"/>
                    <a:gd name="T96" fmla="*/ 1015 w 1128"/>
                    <a:gd name="T97" fmla="*/ 609 h 1527"/>
                    <a:gd name="T98" fmla="*/ 1000 w 1128"/>
                    <a:gd name="T99" fmla="*/ 390 h 1527"/>
                    <a:gd name="T100" fmla="*/ 970 w 1128"/>
                    <a:gd name="T101" fmla="*/ 241 h 1527"/>
                    <a:gd name="T102" fmla="*/ 922 w 1128"/>
                    <a:gd name="T103" fmla="*/ 130 h 1527"/>
                    <a:gd name="T104" fmla="*/ 862 w 1128"/>
                    <a:gd name="T105" fmla="*/ 105 h 1527"/>
                    <a:gd name="T106" fmla="*/ 907 w 1128"/>
                    <a:gd name="T107" fmla="*/ 175 h 1527"/>
                    <a:gd name="T108" fmla="*/ 922 w 1128"/>
                    <a:gd name="T109" fmla="*/ 256 h 1527"/>
                    <a:gd name="T110" fmla="*/ 924 w 1128"/>
                    <a:gd name="T111" fmla="*/ 331 h 1527"/>
                    <a:gd name="T112" fmla="*/ 902 w 1128"/>
                    <a:gd name="T113" fmla="*/ 405 h 1527"/>
                    <a:gd name="T114" fmla="*/ 775 w 1128"/>
                    <a:gd name="T115" fmla="*/ 339 h 15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1527"/>
                    <a:gd name="T176" fmla="*/ 1128 w 1128"/>
                    <a:gd name="T177" fmla="*/ 1527 h 15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1527">
                      <a:moveTo>
                        <a:pt x="775" y="339"/>
                      </a:moveTo>
                      <a:lnTo>
                        <a:pt x="747" y="471"/>
                      </a:lnTo>
                      <a:lnTo>
                        <a:pt x="672" y="431"/>
                      </a:lnTo>
                      <a:lnTo>
                        <a:pt x="611" y="385"/>
                      </a:lnTo>
                      <a:lnTo>
                        <a:pt x="541" y="321"/>
                      </a:lnTo>
                      <a:lnTo>
                        <a:pt x="476" y="246"/>
                      </a:lnTo>
                      <a:lnTo>
                        <a:pt x="426" y="181"/>
                      </a:lnTo>
                      <a:lnTo>
                        <a:pt x="391" y="105"/>
                      </a:lnTo>
                      <a:lnTo>
                        <a:pt x="375" y="0"/>
                      </a:lnTo>
                      <a:lnTo>
                        <a:pt x="279" y="52"/>
                      </a:lnTo>
                      <a:lnTo>
                        <a:pt x="203" y="165"/>
                      </a:lnTo>
                      <a:lnTo>
                        <a:pt x="145" y="316"/>
                      </a:lnTo>
                      <a:lnTo>
                        <a:pt x="55" y="561"/>
                      </a:lnTo>
                      <a:lnTo>
                        <a:pt x="20" y="772"/>
                      </a:lnTo>
                      <a:lnTo>
                        <a:pt x="0" y="1008"/>
                      </a:lnTo>
                      <a:lnTo>
                        <a:pt x="0" y="1223"/>
                      </a:lnTo>
                      <a:lnTo>
                        <a:pt x="5" y="1409"/>
                      </a:lnTo>
                      <a:lnTo>
                        <a:pt x="20" y="1519"/>
                      </a:lnTo>
                      <a:lnTo>
                        <a:pt x="211" y="1519"/>
                      </a:lnTo>
                      <a:lnTo>
                        <a:pt x="135" y="1469"/>
                      </a:lnTo>
                      <a:lnTo>
                        <a:pt x="120" y="1303"/>
                      </a:lnTo>
                      <a:lnTo>
                        <a:pt x="115" y="1088"/>
                      </a:lnTo>
                      <a:lnTo>
                        <a:pt x="120" y="737"/>
                      </a:lnTo>
                      <a:lnTo>
                        <a:pt x="150" y="526"/>
                      </a:lnTo>
                      <a:lnTo>
                        <a:pt x="196" y="361"/>
                      </a:lnTo>
                      <a:lnTo>
                        <a:pt x="279" y="271"/>
                      </a:lnTo>
                      <a:lnTo>
                        <a:pt x="335" y="261"/>
                      </a:lnTo>
                      <a:lnTo>
                        <a:pt x="426" y="281"/>
                      </a:lnTo>
                      <a:lnTo>
                        <a:pt x="481" y="316"/>
                      </a:lnTo>
                      <a:lnTo>
                        <a:pt x="531" y="361"/>
                      </a:lnTo>
                      <a:lnTo>
                        <a:pt x="571" y="441"/>
                      </a:lnTo>
                      <a:lnTo>
                        <a:pt x="586" y="541"/>
                      </a:lnTo>
                      <a:lnTo>
                        <a:pt x="561" y="702"/>
                      </a:lnTo>
                      <a:lnTo>
                        <a:pt x="571" y="832"/>
                      </a:lnTo>
                      <a:lnTo>
                        <a:pt x="581" y="993"/>
                      </a:lnTo>
                      <a:lnTo>
                        <a:pt x="586" y="1108"/>
                      </a:lnTo>
                      <a:lnTo>
                        <a:pt x="576" y="1163"/>
                      </a:lnTo>
                      <a:lnTo>
                        <a:pt x="624" y="1195"/>
                      </a:lnTo>
                      <a:lnTo>
                        <a:pt x="617" y="1238"/>
                      </a:lnTo>
                      <a:lnTo>
                        <a:pt x="672" y="1273"/>
                      </a:lnTo>
                      <a:lnTo>
                        <a:pt x="662" y="1308"/>
                      </a:lnTo>
                      <a:lnTo>
                        <a:pt x="729" y="1376"/>
                      </a:lnTo>
                      <a:lnTo>
                        <a:pt x="790" y="1436"/>
                      </a:lnTo>
                      <a:lnTo>
                        <a:pt x="992" y="1527"/>
                      </a:lnTo>
                      <a:lnTo>
                        <a:pt x="992" y="1424"/>
                      </a:lnTo>
                      <a:lnTo>
                        <a:pt x="1060" y="1233"/>
                      </a:lnTo>
                      <a:lnTo>
                        <a:pt x="1128" y="985"/>
                      </a:lnTo>
                      <a:lnTo>
                        <a:pt x="1105" y="805"/>
                      </a:lnTo>
                      <a:lnTo>
                        <a:pt x="1015" y="609"/>
                      </a:lnTo>
                      <a:lnTo>
                        <a:pt x="1000" y="390"/>
                      </a:lnTo>
                      <a:lnTo>
                        <a:pt x="970" y="241"/>
                      </a:lnTo>
                      <a:lnTo>
                        <a:pt x="922" y="130"/>
                      </a:lnTo>
                      <a:lnTo>
                        <a:pt x="862" y="105"/>
                      </a:lnTo>
                      <a:lnTo>
                        <a:pt x="907" y="175"/>
                      </a:lnTo>
                      <a:lnTo>
                        <a:pt x="922" y="256"/>
                      </a:lnTo>
                      <a:lnTo>
                        <a:pt x="924" y="331"/>
                      </a:lnTo>
                      <a:lnTo>
                        <a:pt x="902" y="405"/>
                      </a:lnTo>
                      <a:lnTo>
                        <a:pt x="775" y="339"/>
                      </a:lnTo>
                      <a:close/>
                    </a:path>
                  </a:pathLst>
                </a:custGeom>
                <a:solidFill>
                  <a:srgbClr val="00C0C0"/>
                </a:solidFill>
                <a:ln w="9525">
                  <a:noFill/>
                  <a:round/>
                </a:ln>
              </p:spPr>
              <p:txBody>
                <a:bodyPr/>
                <a:lstStyle/>
                <a:p>
                  <a:endParaRPr lang="zh-CN" altLang="en-US"/>
                </a:p>
              </p:txBody>
            </p:sp>
            <p:sp>
              <p:nvSpPr>
                <p:cNvPr id="76" name="Freeform 57"/>
                <p:cNvSpPr>
                  <a:spLocks noChangeAspect="1"/>
                </p:cNvSpPr>
                <p:nvPr/>
              </p:nvSpPr>
              <p:spPr bwMode="auto">
                <a:xfrm>
                  <a:off x="2386" y="2112"/>
                  <a:ext cx="1173" cy="1210"/>
                </a:xfrm>
                <a:custGeom>
                  <a:avLst/>
                  <a:gdLst>
                    <a:gd name="T0" fmla="*/ 1173 w 1173"/>
                    <a:gd name="T1" fmla="*/ 992 h 1210"/>
                    <a:gd name="T2" fmla="*/ 1128 w 1173"/>
                    <a:gd name="T3" fmla="*/ 1052 h 1210"/>
                    <a:gd name="T4" fmla="*/ 1113 w 1173"/>
                    <a:gd name="T5" fmla="*/ 1135 h 1210"/>
                    <a:gd name="T6" fmla="*/ 1113 w 1173"/>
                    <a:gd name="T7" fmla="*/ 1210 h 1210"/>
                    <a:gd name="T8" fmla="*/ 301 w 1173"/>
                    <a:gd name="T9" fmla="*/ 1135 h 1210"/>
                    <a:gd name="T10" fmla="*/ 211 w 1173"/>
                    <a:gd name="T11" fmla="*/ 1113 h 1210"/>
                    <a:gd name="T12" fmla="*/ 181 w 1173"/>
                    <a:gd name="T13" fmla="*/ 1075 h 1210"/>
                    <a:gd name="T14" fmla="*/ 211 w 1173"/>
                    <a:gd name="T15" fmla="*/ 947 h 1210"/>
                    <a:gd name="T16" fmla="*/ 241 w 1173"/>
                    <a:gd name="T17" fmla="*/ 857 h 1210"/>
                    <a:gd name="T18" fmla="*/ 226 w 1173"/>
                    <a:gd name="T19" fmla="*/ 737 h 1210"/>
                    <a:gd name="T20" fmla="*/ 196 w 1173"/>
                    <a:gd name="T21" fmla="*/ 631 h 1210"/>
                    <a:gd name="T22" fmla="*/ 151 w 1173"/>
                    <a:gd name="T23" fmla="*/ 549 h 1210"/>
                    <a:gd name="T24" fmla="*/ 128 w 1173"/>
                    <a:gd name="T25" fmla="*/ 503 h 1210"/>
                    <a:gd name="T26" fmla="*/ 151 w 1173"/>
                    <a:gd name="T27" fmla="*/ 413 h 1210"/>
                    <a:gd name="T28" fmla="*/ 143 w 1173"/>
                    <a:gd name="T29" fmla="*/ 383 h 1210"/>
                    <a:gd name="T30" fmla="*/ 128 w 1173"/>
                    <a:gd name="T31" fmla="*/ 443 h 1210"/>
                    <a:gd name="T32" fmla="*/ 121 w 1173"/>
                    <a:gd name="T33" fmla="*/ 466 h 1210"/>
                    <a:gd name="T34" fmla="*/ 106 w 1173"/>
                    <a:gd name="T35" fmla="*/ 353 h 1210"/>
                    <a:gd name="T36" fmla="*/ 98 w 1173"/>
                    <a:gd name="T37" fmla="*/ 256 h 1210"/>
                    <a:gd name="T38" fmla="*/ 83 w 1173"/>
                    <a:gd name="T39" fmla="*/ 135 h 1210"/>
                    <a:gd name="T40" fmla="*/ 30 w 1173"/>
                    <a:gd name="T41" fmla="*/ 53 h 1210"/>
                    <a:gd name="T42" fmla="*/ 23 w 1173"/>
                    <a:gd name="T43" fmla="*/ 37 h 1210"/>
                    <a:gd name="T44" fmla="*/ 0 w 1173"/>
                    <a:gd name="T45" fmla="*/ 0 h 1210"/>
                    <a:gd name="T46" fmla="*/ 68 w 1173"/>
                    <a:gd name="T47" fmla="*/ 60 h 1210"/>
                    <a:gd name="T48" fmla="*/ 91 w 1173"/>
                    <a:gd name="T49" fmla="*/ 113 h 1210"/>
                    <a:gd name="T50" fmla="*/ 136 w 1173"/>
                    <a:gd name="T51" fmla="*/ 188 h 1210"/>
                    <a:gd name="T52" fmla="*/ 128 w 1173"/>
                    <a:gd name="T53" fmla="*/ 233 h 1210"/>
                    <a:gd name="T54" fmla="*/ 143 w 1173"/>
                    <a:gd name="T55" fmla="*/ 308 h 1210"/>
                    <a:gd name="T56" fmla="*/ 174 w 1173"/>
                    <a:gd name="T57" fmla="*/ 383 h 1210"/>
                    <a:gd name="T58" fmla="*/ 241 w 1173"/>
                    <a:gd name="T59" fmla="*/ 488 h 1210"/>
                    <a:gd name="T60" fmla="*/ 316 w 1173"/>
                    <a:gd name="T61" fmla="*/ 616 h 1210"/>
                    <a:gd name="T62" fmla="*/ 353 w 1173"/>
                    <a:gd name="T63" fmla="*/ 647 h 1210"/>
                    <a:gd name="T64" fmla="*/ 316 w 1173"/>
                    <a:gd name="T65" fmla="*/ 677 h 1210"/>
                    <a:gd name="T66" fmla="*/ 279 w 1173"/>
                    <a:gd name="T67" fmla="*/ 729 h 1210"/>
                    <a:gd name="T68" fmla="*/ 256 w 1173"/>
                    <a:gd name="T69" fmla="*/ 790 h 1210"/>
                    <a:gd name="T70" fmla="*/ 301 w 1173"/>
                    <a:gd name="T71" fmla="*/ 729 h 1210"/>
                    <a:gd name="T72" fmla="*/ 338 w 1173"/>
                    <a:gd name="T73" fmla="*/ 692 h 1210"/>
                    <a:gd name="T74" fmla="*/ 368 w 1173"/>
                    <a:gd name="T75" fmla="*/ 677 h 1210"/>
                    <a:gd name="T76" fmla="*/ 406 w 1173"/>
                    <a:gd name="T77" fmla="*/ 729 h 1210"/>
                    <a:gd name="T78" fmla="*/ 361 w 1173"/>
                    <a:gd name="T79" fmla="*/ 760 h 1210"/>
                    <a:gd name="T80" fmla="*/ 293 w 1173"/>
                    <a:gd name="T81" fmla="*/ 797 h 1210"/>
                    <a:gd name="T82" fmla="*/ 256 w 1173"/>
                    <a:gd name="T83" fmla="*/ 850 h 1210"/>
                    <a:gd name="T84" fmla="*/ 241 w 1173"/>
                    <a:gd name="T85" fmla="*/ 888 h 1210"/>
                    <a:gd name="T86" fmla="*/ 293 w 1173"/>
                    <a:gd name="T87" fmla="*/ 835 h 1210"/>
                    <a:gd name="T88" fmla="*/ 346 w 1173"/>
                    <a:gd name="T89" fmla="*/ 790 h 1210"/>
                    <a:gd name="T90" fmla="*/ 406 w 1173"/>
                    <a:gd name="T91" fmla="*/ 760 h 1210"/>
                    <a:gd name="T92" fmla="*/ 481 w 1173"/>
                    <a:gd name="T93" fmla="*/ 797 h 1210"/>
                    <a:gd name="T94" fmla="*/ 542 w 1173"/>
                    <a:gd name="T95" fmla="*/ 842 h 1210"/>
                    <a:gd name="T96" fmla="*/ 617 w 1173"/>
                    <a:gd name="T97" fmla="*/ 872 h 1210"/>
                    <a:gd name="T98" fmla="*/ 534 w 1173"/>
                    <a:gd name="T99" fmla="*/ 880 h 1210"/>
                    <a:gd name="T100" fmla="*/ 399 w 1173"/>
                    <a:gd name="T101" fmla="*/ 954 h 1210"/>
                    <a:gd name="T102" fmla="*/ 519 w 1173"/>
                    <a:gd name="T103" fmla="*/ 917 h 1210"/>
                    <a:gd name="T104" fmla="*/ 602 w 1173"/>
                    <a:gd name="T105" fmla="*/ 895 h 1210"/>
                    <a:gd name="T106" fmla="*/ 685 w 1173"/>
                    <a:gd name="T107" fmla="*/ 895 h 1210"/>
                    <a:gd name="T108" fmla="*/ 798 w 1173"/>
                    <a:gd name="T109" fmla="*/ 917 h 1210"/>
                    <a:gd name="T110" fmla="*/ 932 w 1173"/>
                    <a:gd name="T111" fmla="*/ 947 h 1210"/>
                    <a:gd name="T112" fmla="*/ 1173 w 1173"/>
                    <a:gd name="T113" fmla="*/ 992 h 12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3"/>
                    <a:gd name="T172" fmla="*/ 0 h 1210"/>
                    <a:gd name="T173" fmla="*/ 1173 w 1173"/>
                    <a:gd name="T174" fmla="*/ 1210 h 12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3" h="1210">
                      <a:moveTo>
                        <a:pt x="1173" y="992"/>
                      </a:moveTo>
                      <a:lnTo>
                        <a:pt x="1128" y="1052"/>
                      </a:lnTo>
                      <a:lnTo>
                        <a:pt x="1113" y="1135"/>
                      </a:lnTo>
                      <a:lnTo>
                        <a:pt x="1113" y="1210"/>
                      </a:lnTo>
                      <a:lnTo>
                        <a:pt x="301" y="1135"/>
                      </a:lnTo>
                      <a:lnTo>
                        <a:pt x="211" y="1113"/>
                      </a:lnTo>
                      <a:lnTo>
                        <a:pt x="181" y="1075"/>
                      </a:lnTo>
                      <a:lnTo>
                        <a:pt x="211" y="947"/>
                      </a:lnTo>
                      <a:lnTo>
                        <a:pt x="241" y="857"/>
                      </a:lnTo>
                      <a:lnTo>
                        <a:pt x="226" y="737"/>
                      </a:lnTo>
                      <a:lnTo>
                        <a:pt x="196" y="631"/>
                      </a:lnTo>
                      <a:lnTo>
                        <a:pt x="151" y="549"/>
                      </a:lnTo>
                      <a:lnTo>
                        <a:pt x="128" y="503"/>
                      </a:lnTo>
                      <a:lnTo>
                        <a:pt x="151" y="413"/>
                      </a:lnTo>
                      <a:lnTo>
                        <a:pt x="143" y="383"/>
                      </a:lnTo>
                      <a:lnTo>
                        <a:pt x="128" y="443"/>
                      </a:lnTo>
                      <a:lnTo>
                        <a:pt x="121" y="466"/>
                      </a:lnTo>
                      <a:lnTo>
                        <a:pt x="106" y="353"/>
                      </a:lnTo>
                      <a:lnTo>
                        <a:pt x="98" y="256"/>
                      </a:lnTo>
                      <a:lnTo>
                        <a:pt x="83" y="135"/>
                      </a:lnTo>
                      <a:lnTo>
                        <a:pt x="30" y="53"/>
                      </a:lnTo>
                      <a:lnTo>
                        <a:pt x="23" y="37"/>
                      </a:lnTo>
                      <a:lnTo>
                        <a:pt x="0" y="0"/>
                      </a:lnTo>
                      <a:lnTo>
                        <a:pt x="68" y="60"/>
                      </a:lnTo>
                      <a:lnTo>
                        <a:pt x="91" y="113"/>
                      </a:lnTo>
                      <a:lnTo>
                        <a:pt x="136" y="188"/>
                      </a:lnTo>
                      <a:lnTo>
                        <a:pt x="128" y="233"/>
                      </a:lnTo>
                      <a:lnTo>
                        <a:pt x="143" y="308"/>
                      </a:lnTo>
                      <a:lnTo>
                        <a:pt x="174" y="383"/>
                      </a:lnTo>
                      <a:lnTo>
                        <a:pt x="241" y="488"/>
                      </a:lnTo>
                      <a:lnTo>
                        <a:pt x="316" y="616"/>
                      </a:lnTo>
                      <a:lnTo>
                        <a:pt x="353" y="647"/>
                      </a:lnTo>
                      <a:lnTo>
                        <a:pt x="316" y="677"/>
                      </a:lnTo>
                      <a:lnTo>
                        <a:pt x="279" y="729"/>
                      </a:lnTo>
                      <a:lnTo>
                        <a:pt x="256" y="790"/>
                      </a:lnTo>
                      <a:lnTo>
                        <a:pt x="301" y="729"/>
                      </a:lnTo>
                      <a:lnTo>
                        <a:pt x="338" y="692"/>
                      </a:lnTo>
                      <a:lnTo>
                        <a:pt x="368" y="677"/>
                      </a:lnTo>
                      <a:lnTo>
                        <a:pt x="406" y="729"/>
                      </a:lnTo>
                      <a:lnTo>
                        <a:pt x="361" y="760"/>
                      </a:lnTo>
                      <a:lnTo>
                        <a:pt x="293" y="797"/>
                      </a:lnTo>
                      <a:lnTo>
                        <a:pt x="256" y="850"/>
                      </a:lnTo>
                      <a:lnTo>
                        <a:pt x="241" y="888"/>
                      </a:lnTo>
                      <a:lnTo>
                        <a:pt x="293" y="835"/>
                      </a:lnTo>
                      <a:lnTo>
                        <a:pt x="346" y="790"/>
                      </a:lnTo>
                      <a:lnTo>
                        <a:pt x="406" y="760"/>
                      </a:lnTo>
                      <a:lnTo>
                        <a:pt x="481" y="797"/>
                      </a:lnTo>
                      <a:lnTo>
                        <a:pt x="542" y="842"/>
                      </a:lnTo>
                      <a:lnTo>
                        <a:pt x="617" y="872"/>
                      </a:lnTo>
                      <a:lnTo>
                        <a:pt x="534" y="880"/>
                      </a:lnTo>
                      <a:lnTo>
                        <a:pt x="399" y="954"/>
                      </a:lnTo>
                      <a:lnTo>
                        <a:pt x="519" y="917"/>
                      </a:lnTo>
                      <a:lnTo>
                        <a:pt x="602" y="895"/>
                      </a:lnTo>
                      <a:lnTo>
                        <a:pt x="685" y="895"/>
                      </a:lnTo>
                      <a:lnTo>
                        <a:pt x="798" y="917"/>
                      </a:lnTo>
                      <a:lnTo>
                        <a:pt x="932" y="947"/>
                      </a:lnTo>
                      <a:lnTo>
                        <a:pt x="1173" y="992"/>
                      </a:lnTo>
                      <a:close/>
                    </a:path>
                  </a:pathLst>
                </a:custGeom>
                <a:solidFill>
                  <a:srgbClr val="00C0C0"/>
                </a:solidFill>
                <a:ln w="9525">
                  <a:noFill/>
                  <a:round/>
                </a:ln>
              </p:spPr>
              <p:txBody>
                <a:bodyPr/>
                <a:lstStyle/>
                <a:p>
                  <a:endParaRPr lang="zh-CN" altLang="en-US"/>
                </a:p>
              </p:txBody>
            </p:sp>
            <p:sp>
              <p:nvSpPr>
                <p:cNvPr id="77" name="Oval 58"/>
                <p:cNvSpPr>
                  <a:spLocks noChangeAspect="1" noChangeArrowheads="1"/>
                </p:cNvSpPr>
                <p:nvPr/>
              </p:nvSpPr>
              <p:spPr bwMode="auto">
                <a:xfrm>
                  <a:off x="2278" y="2466"/>
                  <a:ext cx="60" cy="74"/>
                </a:xfrm>
                <a:prstGeom prst="ellipse">
                  <a:avLst/>
                </a:prstGeom>
                <a:solidFill>
                  <a:srgbClr val="008080"/>
                </a:solidFill>
                <a:ln w="9525">
                  <a:noFill/>
                  <a:round/>
                </a:ln>
              </p:spPr>
              <p:txBody>
                <a:bodyPr/>
                <a:lstStyle/>
                <a:p>
                  <a:endParaRPr lang="zh-CN" altLang="en-US"/>
                </a:p>
              </p:txBody>
            </p:sp>
            <p:sp>
              <p:nvSpPr>
                <p:cNvPr id="78" name="Oval 59"/>
                <p:cNvSpPr>
                  <a:spLocks noChangeAspect="1" noChangeArrowheads="1"/>
                </p:cNvSpPr>
                <p:nvPr/>
              </p:nvSpPr>
              <p:spPr bwMode="auto">
                <a:xfrm>
                  <a:off x="2354" y="2637"/>
                  <a:ext cx="59" cy="74"/>
                </a:xfrm>
                <a:prstGeom prst="ellipse">
                  <a:avLst/>
                </a:prstGeom>
                <a:solidFill>
                  <a:srgbClr val="008080"/>
                </a:solidFill>
                <a:ln w="9525">
                  <a:noFill/>
                  <a:round/>
                </a:ln>
              </p:spPr>
              <p:txBody>
                <a:bodyPr/>
                <a:lstStyle/>
                <a:p>
                  <a:endParaRPr lang="zh-CN" altLang="en-US"/>
                </a:p>
              </p:txBody>
            </p:sp>
            <p:sp>
              <p:nvSpPr>
                <p:cNvPr id="79" name="Oval 60"/>
                <p:cNvSpPr>
                  <a:spLocks noChangeAspect="1" noChangeArrowheads="1"/>
                </p:cNvSpPr>
                <p:nvPr/>
              </p:nvSpPr>
              <p:spPr bwMode="auto">
                <a:xfrm>
                  <a:off x="2399" y="2802"/>
                  <a:ext cx="59" cy="75"/>
                </a:xfrm>
                <a:prstGeom prst="ellipse">
                  <a:avLst/>
                </a:prstGeom>
                <a:solidFill>
                  <a:srgbClr val="008080"/>
                </a:solidFill>
                <a:ln w="9525">
                  <a:noFill/>
                  <a:round/>
                </a:ln>
              </p:spPr>
              <p:txBody>
                <a:bodyPr/>
                <a:lstStyle/>
                <a:p>
                  <a:endParaRPr lang="zh-CN" altLang="en-US"/>
                </a:p>
              </p:txBody>
            </p:sp>
            <p:sp>
              <p:nvSpPr>
                <p:cNvPr id="80" name="Oval 61"/>
                <p:cNvSpPr>
                  <a:spLocks noChangeAspect="1" noChangeArrowheads="1"/>
                </p:cNvSpPr>
                <p:nvPr/>
              </p:nvSpPr>
              <p:spPr bwMode="auto">
                <a:xfrm>
                  <a:off x="2414" y="2963"/>
                  <a:ext cx="59" cy="74"/>
                </a:xfrm>
                <a:prstGeom prst="ellipse">
                  <a:avLst/>
                </a:prstGeom>
                <a:solidFill>
                  <a:srgbClr val="008080"/>
                </a:solidFill>
                <a:ln w="9525">
                  <a:noFill/>
                  <a:round/>
                </a:ln>
              </p:spPr>
              <p:txBody>
                <a:bodyPr/>
                <a:lstStyle/>
                <a:p>
                  <a:endParaRPr lang="zh-CN" altLang="en-US"/>
                </a:p>
              </p:txBody>
            </p:sp>
            <p:sp>
              <p:nvSpPr>
                <p:cNvPr id="81" name="Oval 62"/>
                <p:cNvSpPr>
                  <a:spLocks noChangeAspect="1" noChangeArrowheads="1"/>
                </p:cNvSpPr>
                <p:nvPr/>
              </p:nvSpPr>
              <p:spPr bwMode="auto">
                <a:xfrm>
                  <a:off x="2389" y="3159"/>
                  <a:ext cx="59" cy="74"/>
                </a:xfrm>
                <a:prstGeom prst="ellipse">
                  <a:avLst/>
                </a:prstGeom>
                <a:solidFill>
                  <a:srgbClr val="008080"/>
                </a:solidFill>
                <a:ln w="9525">
                  <a:noFill/>
                  <a:round/>
                </a:ln>
              </p:spPr>
              <p:txBody>
                <a:bodyPr/>
                <a:lstStyle/>
                <a:p>
                  <a:endParaRPr lang="zh-CN" altLang="en-US"/>
                </a:p>
              </p:txBody>
            </p:sp>
            <p:sp>
              <p:nvSpPr>
                <p:cNvPr id="82" name="Oval 63"/>
                <p:cNvSpPr>
                  <a:spLocks noChangeAspect="1" noChangeArrowheads="1"/>
                </p:cNvSpPr>
                <p:nvPr/>
              </p:nvSpPr>
              <p:spPr bwMode="auto">
                <a:xfrm>
                  <a:off x="2344" y="3350"/>
                  <a:ext cx="59" cy="74"/>
                </a:xfrm>
                <a:prstGeom prst="ellipse">
                  <a:avLst/>
                </a:prstGeom>
                <a:solidFill>
                  <a:srgbClr val="008080"/>
                </a:solidFill>
                <a:ln w="9525">
                  <a:noFill/>
                  <a:round/>
                </a:ln>
              </p:spPr>
              <p:txBody>
                <a:bodyPr/>
                <a:lstStyle/>
                <a:p>
                  <a:endParaRPr lang="zh-CN" altLang="en-US"/>
                </a:p>
              </p:txBody>
            </p:sp>
          </p:grpSp>
          <p:grpSp>
            <p:nvGrpSpPr>
              <p:cNvPr id="45" name="Group 64"/>
              <p:cNvGrpSpPr>
                <a:grpSpLocks noChangeAspect="1"/>
              </p:cNvGrpSpPr>
              <p:nvPr/>
            </p:nvGrpSpPr>
            <p:grpSpPr bwMode="auto">
              <a:xfrm>
                <a:off x="1912" y="1099"/>
                <a:ext cx="879" cy="1173"/>
                <a:chOff x="1912" y="1099"/>
                <a:chExt cx="879" cy="1173"/>
              </a:xfrm>
            </p:grpSpPr>
            <p:sp>
              <p:nvSpPr>
                <p:cNvPr id="46" name="Freeform 65"/>
                <p:cNvSpPr>
                  <a:spLocks noChangeAspect="1"/>
                </p:cNvSpPr>
                <p:nvPr/>
              </p:nvSpPr>
              <p:spPr bwMode="auto">
                <a:xfrm>
                  <a:off x="1912" y="1576"/>
                  <a:ext cx="452" cy="696"/>
                </a:xfrm>
                <a:custGeom>
                  <a:avLst/>
                  <a:gdLst>
                    <a:gd name="T0" fmla="*/ 452 w 452"/>
                    <a:gd name="T1" fmla="*/ 422 h 696"/>
                    <a:gd name="T2" fmla="*/ 403 w 452"/>
                    <a:gd name="T3" fmla="*/ 486 h 696"/>
                    <a:gd name="T4" fmla="*/ 380 w 452"/>
                    <a:gd name="T5" fmla="*/ 546 h 696"/>
                    <a:gd name="T6" fmla="*/ 391 w 452"/>
                    <a:gd name="T7" fmla="*/ 629 h 696"/>
                    <a:gd name="T8" fmla="*/ 373 w 452"/>
                    <a:gd name="T9" fmla="*/ 678 h 696"/>
                    <a:gd name="T10" fmla="*/ 331 w 452"/>
                    <a:gd name="T11" fmla="*/ 696 h 696"/>
                    <a:gd name="T12" fmla="*/ 271 w 452"/>
                    <a:gd name="T13" fmla="*/ 696 h 696"/>
                    <a:gd name="T14" fmla="*/ 207 w 452"/>
                    <a:gd name="T15" fmla="*/ 674 h 696"/>
                    <a:gd name="T16" fmla="*/ 154 w 452"/>
                    <a:gd name="T17" fmla="*/ 644 h 696"/>
                    <a:gd name="T18" fmla="*/ 101 w 452"/>
                    <a:gd name="T19" fmla="*/ 595 h 696"/>
                    <a:gd name="T20" fmla="*/ 71 w 452"/>
                    <a:gd name="T21" fmla="*/ 557 h 696"/>
                    <a:gd name="T22" fmla="*/ 37 w 452"/>
                    <a:gd name="T23" fmla="*/ 497 h 696"/>
                    <a:gd name="T24" fmla="*/ 15 w 452"/>
                    <a:gd name="T25" fmla="*/ 437 h 696"/>
                    <a:gd name="T26" fmla="*/ 0 w 452"/>
                    <a:gd name="T27" fmla="*/ 380 h 696"/>
                    <a:gd name="T28" fmla="*/ 4 w 452"/>
                    <a:gd name="T29" fmla="*/ 316 h 696"/>
                    <a:gd name="T30" fmla="*/ 45 w 452"/>
                    <a:gd name="T31" fmla="*/ 241 h 696"/>
                    <a:gd name="T32" fmla="*/ 64 w 452"/>
                    <a:gd name="T33" fmla="*/ 181 h 696"/>
                    <a:gd name="T34" fmla="*/ 71 w 452"/>
                    <a:gd name="T35" fmla="*/ 113 h 696"/>
                    <a:gd name="T36" fmla="*/ 79 w 452"/>
                    <a:gd name="T37" fmla="*/ 0 h 696"/>
                    <a:gd name="T38" fmla="*/ 207 w 452"/>
                    <a:gd name="T39" fmla="*/ 181 h 696"/>
                    <a:gd name="T40" fmla="*/ 384 w 452"/>
                    <a:gd name="T41" fmla="*/ 358 h 696"/>
                    <a:gd name="T42" fmla="*/ 452 w 452"/>
                    <a:gd name="T43" fmla="*/ 422 h 6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2"/>
                    <a:gd name="T67" fmla="*/ 0 h 696"/>
                    <a:gd name="T68" fmla="*/ 452 w 452"/>
                    <a:gd name="T69" fmla="*/ 696 h 69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2" h="696">
                      <a:moveTo>
                        <a:pt x="452" y="422"/>
                      </a:moveTo>
                      <a:lnTo>
                        <a:pt x="403" y="486"/>
                      </a:lnTo>
                      <a:lnTo>
                        <a:pt x="380" y="546"/>
                      </a:lnTo>
                      <a:lnTo>
                        <a:pt x="391" y="629"/>
                      </a:lnTo>
                      <a:lnTo>
                        <a:pt x="373" y="678"/>
                      </a:lnTo>
                      <a:lnTo>
                        <a:pt x="331" y="696"/>
                      </a:lnTo>
                      <a:lnTo>
                        <a:pt x="271" y="696"/>
                      </a:lnTo>
                      <a:lnTo>
                        <a:pt x="207" y="674"/>
                      </a:lnTo>
                      <a:lnTo>
                        <a:pt x="154" y="644"/>
                      </a:lnTo>
                      <a:lnTo>
                        <a:pt x="101" y="595"/>
                      </a:lnTo>
                      <a:lnTo>
                        <a:pt x="71" y="557"/>
                      </a:lnTo>
                      <a:lnTo>
                        <a:pt x="37" y="497"/>
                      </a:lnTo>
                      <a:lnTo>
                        <a:pt x="15" y="437"/>
                      </a:lnTo>
                      <a:lnTo>
                        <a:pt x="0" y="380"/>
                      </a:lnTo>
                      <a:lnTo>
                        <a:pt x="4" y="316"/>
                      </a:lnTo>
                      <a:lnTo>
                        <a:pt x="45" y="241"/>
                      </a:lnTo>
                      <a:lnTo>
                        <a:pt x="64" y="181"/>
                      </a:lnTo>
                      <a:lnTo>
                        <a:pt x="71" y="113"/>
                      </a:lnTo>
                      <a:lnTo>
                        <a:pt x="79" y="0"/>
                      </a:lnTo>
                      <a:lnTo>
                        <a:pt x="207" y="181"/>
                      </a:lnTo>
                      <a:lnTo>
                        <a:pt x="384" y="358"/>
                      </a:lnTo>
                      <a:lnTo>
                        <a:pt x="452" y="422"/>
                      </a:lnTo>
                      <a:close/>
                    </a:path>
                  </a:pathLst>
                </a:custGeom>
                <a:solidFill>
                  <a:srgbClr val="FFC080"/>
                </a:solidFill>
                <a:ln w="12700">
                  <a:solidFill>
                    <a:srgbClr val="402000"/>
                  </a:solidFill>
                  <a:prstDash val="solid"/>
                  <a:round/>
                </a:ln>
              </p:spPr>
              <p:txBody>
                <a:bodyPr/>
                <a:lstStyle/>
                <a:p>
                  <a:endParaRPr lang="zh-CN" altLang="en-US"/>
                </a:p>
              </p:txBody>
            </p:sp>
            <p:sp>
              <p:nvSpPr>
                <p:cNvPr id="47" name="Freeform 66"/>
                <p:cNvSpPr>
                  <a:spLocks noChangeAspect="1"/>
                </p:cNvSpPr>
                <p:nvPr/>
              </p:nvSpPr>
              <p:spPr bwMode="auto">
                <a:xfrm>
                  <a:off x="1951" y="1177"/>
                  <a:ext cx="783" cy="864"/>
                </a:xfrm>
                <a:custGeom>
                  <a:avLst/>
                  <a:gdLst>
                    <a:gd name="T0" fmla="*/ 783 w 783"/>
                    <a:gd name="T1" fmla="*/ 233 h 864"/>
                    <a:gd name="T2" fmla="*/ 772 w 783"/>
                    <a:gd name="T3" fmla="*/ 305 h 864"/>
                    <a:gd name="T4" fmla="*/ 742 w 783"/>
                    <a:gd name="T5" fmla="*/ 376 h 864"/>
                    <a:gd name="T6" fmla="*/ 733 w 783"/>
                    <a:gd name="T7" fmla="*/ 449 h 864"/>
                    <a:gd name="T8" fmla="*/ 733 w 783"/>
                    <a:gd name="T9" fmla="*/ 521 h 864"/>
                    <a:gd name="T10" fmla="*/ 710 w 783"/>
                    <a:gd name="T11" fmla="*/ 577 h 864"/>
                    <a:gd name="T12" fmla="*/ 680 w 783"/>
                    <a:gd name="T13" fmla="*/ 622 h 864"/>
                    <a:gd name="T14" fmla="*/ 635 w 783"/>
                    <a:gd name="T15" fmla="*/ 671 h 864"/>
                    <a:gd name="T16" fmla="*/ 563 w 783"/>
                    <a:gd name="T17" fmla="*/ 826 h 864"/>
                    <a:gd name="T18" fmla="*/ 499 w 783"/>
                    <a:gd name="T19" fmla="*/ 861 h 864"/>
                    <a:gd name="T20" fmla="*/ 430 w 783"/>
                    <a:gd name="T21" fmla="*/ 861 h 864"/>
                    <a:gd name="T22" fmla="*/ 356 w 783"/>
                    <a:gd name="T23" fmla="*/ 838 h 864"/>
                    <a:gd name="T24" fmla="*/ 256 w 783"/>
                    <a:gd name="T25" fmla="*/ 789 h 864"/>
                    <a:gd name="T26" fmla="*/ 183 w 783"/>
                    <a:gd name="T27" fmla="*/ 744 h 864"/>
                    <a:gd name="T28" fmla="*/ 113 w 783"/>
                    <a:gd name="T29" fmla="*/ 680 h 864"/>
                    <a:gd name="T30" fmla="*/ 81 w 783"/>
                    <a:gd name="T31" fmla="*/ 581 h 864"/>
                    <a:gd name="T32" fmla="*/ 74 w 783"/>
                    <a:gd name="T33" fmla="*/ 468 h 864"/>
                    <a:gd name="T34" fmla="*/ 36 w 783"/>
                    <a:gd name="T35" fmla="*/ 445 h 864"/>
                    <a:gd name="T36" fmla="*/ 21 w 783"/>
                    <a:gd name="T37" fmla="*/ 396 h 864"/>
                    <a:gd name="T38" fmla="*/ 6 w 783"/>
                    <a:gd name="T39" fmla="*/ 336 h 864"/>
                    <a:gd name="T40" fmla="*/ 4 w 783"/>
                    <a:gd name="T41" fmla="*/ 281 h 864"/>
                    <a:gd name="T42" fmla="*/ 17 w 783"/>
                    <a:gd name="T43" fmla="*/ 229 h 864"/>
                    <a:gd name="T44" fmla="*/ 64 w 783"/>
                    <a:gd name="T45" fmla="*/ 217 h 864"/>
                    <a:gd name="T46" fmla="*/ 98 w 783"/>
                    <a:gd name="T47" fmla="*/ 251 h 864"/>
                    <a:gd name="T48" fmla="*/ 202 w 783"/>
                    <a:gd name="T49" fmla="*/ 188 h 864"/>
                    <a:gd name="T50" fmla="*/ 269 w 783"/>
                    <a:gd name="T51" fmla="*/ 46 h 864"/>
                    <a:gd name="T52" fmla="*/ 322 w 783"/>
                    <a:gd name="T53" fmla="*/ 3 h 864"/>
                    <a:gd name="T54" fmla="*/ 394 w 783"/>
                    <a:gd name="T55" fmla="*/ 0 h 864"/>
                    <a:gd name="T56" fmla="*/ 458 w 783"/>
                    <a:gd name="T57" fmla="*/ 203 h 864"/>
                    <a:gd name="T58" fmla="*/ 597 w 783"/>
                    <a:gd name="T59" fmla="*/ 210 h 864"/>
                    <a:gd name="T60" fmla="*/ 635 w 783"/>
                    <a:gd name="T61" fmla="*/ 214 h 864"/>
                    <a:gd name="T62" fmla="*/ 763 w 783"/>
                    <a:gd name="T63" fmla="*/ 241 h 8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83"/>
                    <a:gd name="T97" fmla="*/ 0 h 864"/>
                    <a:gd name="T98" fmla="*/ 783 w 783"/>
                    <a:gd name="T99" fmla="*/ 864 h 86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83" h="864">
                      <a:moveTo>
                        <a:pt x="778" y="159"/>
                      </a:moveTo>
                      <a:lnTo>
                        <a:pt x="783" y="233"/>
                      </a:lnTo>
                      <a:lnTo>
                        <a:pt x="780" y="271"/>
                      </a:lnTo>
                      <a:lnTo>
                        <a:pt x="772" y="305"/>
                      </a:lnTo>
                      <a:lnTo>
                        <a:pt x="757" y="343"/>
                      </a:lnTo>
                      <a:lnTo>
                        <a:pt x="742" y="376"/>
                      </a:lnTo>
                      <a:lnTo>
                        <a:pt x="735" y="407"/>
                      </a:lnTo>
                      <a:lnTo>
                        <a:pt x="733" y="449"/>
                      </a:lnTo>
                      <a:lnTo>
                        <a:pt x="735" y="492"/>
                      </a:lnTo>
                      <a:lnTo>
                        <a:pt x="733" y="521"/>
                      </a:lnTo>
                      <a:lnTo>
                        <a:pt x="723" y="550"/>
                      </a:lnTo>
                      <a:lnTo>
                        <a:pt x="710" y="577"/>
                      </a:lnTo>
                      <a:lnTo>
                        <a:pt x="699" y="599"/>
                      </a:lnTo>
                      <a:lnTo>
                        <a:pt x="680" y="622"/>
                      </a:lnTo>
                      <a:lnTo>
                        <a:pt x="658" y="642"/>
                      </a:lnTo>
                      <a:lnTo>
                        <a:pt x="635" y="671"/>
                      </a:lnTo>
                      <a:lnTo>
                        <a:pt x="590" y="743"/>
                      </a:lnTo>
                      <a:lnTo>
                        <a:pt x="563" y="826"/>
                      </a:lnTo>
                      <a:lnTo>
                        <a:pt x="539" y="849"/>
                      </a:lnTo>
                      <a:lnTo>
                        <a:pt x="499" y="861"/>
                      </a:lnTo>
                      <a:lnTo>
                        <a:pt x="462" y="864"/>
                      </a:lnTo>
                      <a:lnTo>
                        <a:pt x="430" y="861"/>
                      </a:lnTo>
                      <a:lnTo>
                        <a:pt x="392" y="851"/>
                      </a:lnTo>
                      <a:lnTo>
                        <a:pt x="356" y="838"/>
                      </a:lnTo>
                      <a:lnTo>
                        <a:pt x="302" y="812"/>
                      </a:lnTo>
                      <a:lnTo>
                        <a:pt x="256" y="789"/>
                      </a:lnTo>
                      <a:lnTo>
                        <a:pt x="221" y="770"/>
                      </a:lnTo>
                      <a:lnTo>
                        <a:pt x="183" y="744"/>
                      </a:lnTo>
                      <a:lnTo>
                        <a:pt x="143" y="714"/>
                      </a:lnTo>
                      <a:lnTo>
                        <a:pt x="113" y="680"/>
                      </a:lnTo>
                      <a:lnTo>
                        <a:pt x="93" y="645"/>
                      </a:lnTo>
                      <a:lnTo>
                        <a:pt x="81" y="581"/>
                      </a:lnTo>
                      <a:lnTo>
                        <a:pt x="74" y="517"/>
                      </a:lnTo>
                      <a:lnTo>
                        <a:pt x="74" y="468"/>
                      </a:lnTo>
                      <a:lnTo>
                        <a:pt x="55" y="458"/>
                      </a:lnTo>
                      <a:lnTo>
                        <a:pt x="36" y="445"/>
                      </a:lnTo>
                      <a:lnTo>
                        <a:pt x="27" y="424"/>
                      </a:lnTo>
                      <a:lnTo>
                        <a:pt x="21" y="396"/>
                      </a:lnTo>
                      <a:lnTo>
                        <a:pt x="10" y="366"/>
                      </a:lnTo>
                      <a:lnTo>
                        <a:pt x="6" y="336"/>
                      </a:lnTo>
                      <a:lnTo>
                        <a:pt x="0" y="302"/>
                      </a:lnTo>
                      <a:lnTo>
                        <a:pt x="4" y="281"/>
                      </a:lnTo>
                      <a:lnTo>
                        <a:pt x="6" y="255"/>
                      </a:lnTo>
                      <a:lnTo>
                        <a:pt x="17" y="229"/>
                      </a:lnTo>
                      <a:lnTo>
                        <a:pt x="40" y="217"/>
                      </a:lnTo>
                      <a:lnTo>
                        <a:pt x="64" y="217"/>
                      </a:lnTo>
                      <a:lnTo>
                        <a:pt x="83" y="229"/>
                      </a:lnTo>
                      <a:lnTo>
                        <a:pt x="98" y="251"/>
                      </a:lnTo>
                      <a:lnTo>
                        <a:pt x="113" y="296"/>
                      </a:lnTo>
                      <a:lnTo>
                        <a:pt x="202" y="188"/>
                      </a:lnTo>
                      <a:lnTo>
                        <a:pt x="270" y="199"/>
                      </a:lnTo>
                      <a:lnTo>
                        <a:pt x="269" y="46"/>
                      </a:lnTo>
                      <a:lnTo>
                        <a:pt x="307" y="192"/>
                      </a:lnTo>
                      <a:lnTo>
                        <a:pt x="322" y="3"/>
                      </a:lnTo>
                      <a:lnTo>
                        <a:pt x="356" y="192"/>
                      </a:lnTo>
                      <a:lnTo>
                        <a:pt x="394" y="0"/>
                      </a:lnTo>
                      <a:lnTo>
                        <a:pt x="386" y="199"/>
                      </a:lnTo>
                      <a:lnTo>
                        <a:pt x="458" y="203"/>
                      </a:lnTo>
                      <a:lnTo>
                        <a:pt x="522" y="203"/>
                      </a:lnTo>
                      <a:lnTo>
                        <a:pt x="597" y="210"/>
                      </a:lnTo>
                      <a:lnTo>
                        <a:pt x="620" y="65"/>
                      </a:lnTo>
                      <a:lnTo>
                        <a:pt x="635" y="214"/>
                      </a:lnTo>
                      <a:lnTo>
                        <a:pt x="707" y="229"/>
                      </a:lnTo>
                      <a:lnTo>
                        <a:pt x="763" y="241"/>
                      </a:lnTo>
                      <a:lnTo>
                        <a:pt x="778" y="159"/>
                      </a:lnTo>
                      <a:close/>
                    </a:path>
                  </a:pathLst>
                </a:custGeom>
                <a:solidFill>
                  <a:srgbClr val="FFC080"/>
                </a:solidFill>
                <a:ln w="12700">
                  <a:solidFill>
                    <a:srgbClr val="402000"/>
                  </a:solidFill>
                  <a:prstDash val="solid"/>
                  <a:round/>
                </a:ln>
              </p:spPr>
              <p:txBody>
                <a:bodyPr/>
                <a:lstStyle/>
                <a:p>
                  <a:endParaRPr lang="zh-CN" altLang="en-US"/>
                </a:p>
              </p:txBody>
            </p:sp>
            <p:sp>
              <p:nvSpPr>
                <p:cNvPr id="48" name="Freeform 67"/>
                <p:cNvSpPr>
                  <a:spLocks noChangeAspect="1"/>
                </p:cNvSpPr>
                <p:nvPr/>
              </p:nvSpPr>
              <p:spPr bwMode="auto">
                <a:xfrm>
                  <a:off x="1970" y="1416"/>
                  <a:ext cx="58" cy="154"/>
                </a:xfrm>
                <a:custGeom>
                  <a:avLst/>
                  <a:gdLst>
                    <a:gd name="T0" fmla="*/ 58 w 58"/>
                    <a:gd name="T1" fmla="*/ 37 h 154"/>
                    <a:gd name="T2" fmla="*/ 47 w 58"/>
                    <a:gd name="T3" fmla="*/ 2 h 154"/>
                    <a:gd name="T4" fmla="*/ 33 w 58"/>
                    <a:gd name="T5" fmla="*/ 0 h 154"/>
                    <a:gd name="T6" fmla="*/ 4 w 58"/>
                    <a:gd name="T7" fmla="*/ 37 h 154"/>
                    <a:gd name="T8" fmla="*/ 0 w 58"/>
                    <a:gd name="T9" fmla="*/ 95 h 154"/>
                    <a:gd name="T10" fmla="*/ 11 w 58"/>
                    <a:gd name="T11" fmla="*/ 148 h 154"/>
                    <a:gd name="T12" fmla="*/ 22 w 58"/>
                    <a:gd name="T13" fmla="*/ 154 h 154"/>
                    <a:gd name="T14" fmla="*/ 8 w 58"/>
                    <a:gd name="T15" fmla="*/ 110 h 154"/>
                    <a:gd name="T16" fmla="*/ 10 w 58"/>
                    <a:gd name="T17" fmla="*/ 65 h 154"/>
                    <a:gd name="T18" fmla="*/ 22 w 58"/>
                    <a:gd name="T19" fmla="*/ 37 h 154"/>
                    <a:gd name="T20" fmla="*/ 58 w 58"/>
                    <a:gd name="T21" fmla="*/ 37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154"/>
                    <a:gd name="T35" fmla="*/ 58 w 58"/>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154">
                      <a:moveTo>
                        <a:pt x="58" y="37"/>
                      </a:moveTo>
                      <a:lnTo>
                        <a:pt x="47" y="2"/>
                      </a:lnTo>
                      <a:lnTo>
                        <a:pt x="33" y="0"/>
                      </a:lnTo>
                      <a:lnTo>
                        <a:pt x="4" y="37"/>
                      </a:lnTo>
                      <a:lnTo>
                        <a:pt x="0" y="95"/>
                      </a:lnTo>
                      <a:lnTo>
                        <a:pt x="11" y="148"/>
                      </a:lnTo>
                      <a:lnTo>
                        <a:pt x="22" y="154"/>
                      </a:lnTo>
                      <a:lnTo>
                        <a:pt x="8" y="110"/>
                      </a:lnTo>
                      <a:lnTo>
                        <a:pt x="10" y="65"/>
                      </a:lnTo>
                      <a:lnTo>
                        <a:pt x="22" y="37"/>
                      </a:lnTo>
                      <a:lnTo>
                        <a:pt x="58" y="37"/>
                      </a:lnTo>
                      <a:close/>
                    </a:path>
                  </a:pathLst>
                </a:custGeom>
                <a:solidFill>
                  <a:srgbClr val="402000"/>
                </a:solidFill>
                <a:ln w="9525">
                  <a:noFill/>
                  <a:round/>
                </a:ln>
              </p:spPr>
              <p:txBody>
                <a:bodyPr/>
                <a:lstStyle/>
                <a:p>
                  <a:endParaRPr lang="zh-CN" altLang="en-US"/>
                </a:p>
              </p:txBody>
            </p:sp>
            <p:sp>
              <p:nvSpPr>
                <p:cNvPr id="49" name="Freeform 68"/>
                <p:cNvSpPr>
                  <a:spLocks noChangeAspect="1"/>
                </p:cNvSpPr>
                <p:nvPr/>
              </p:nvSpPr>
              <p:spPr bwMode="auto">
                <a:xfrm>
                  <a:off x="2017" y="1482"/>
                  <a:ext cx="30" cy="79"/>
                </a:xfrm>
                <a:custGeom>
                  <a:avLst/>
                  <a:gdLst>
                    <a:gd name="T0" fmla="*/ 30 w 30"/>
                    <a:gd name="T1" fmla="*/ 25 h 79"/>
                    <a:gd name="T2" fmla="*/ 14 w 30"/>
                    <a:gd name="T3" fmla="*/ 29 h 79"/>
                    <a:gd name="T4" fmla="*/ 6 w 30"/>
                    <a:gd name="T5" fmla="*/ 49 h 79"/>
                    <a:gd name="T6" fmla="*/ 12 w 30"/>
                    <a:gd name="T7" fmla="*/ 79 h 79"/>
                    <a:gd name="T8" fmla="*/ 0 w 30"/>
                    <a:gd name="T9" fmla="*/ 57 h 79"/>
                    <a:gd name="T10" fmla="*/ 2 w 30"/>
                    <a:gd name="T11" fmla="*/ 32 h 79"/>
                    <a:gd name="T12" fmla="*/ 16 w 30"/>
                    <a:gd name="T13" fmla="*/ 0 h 79"/>
                    <a:gd name="T14" fmla="*/ 30 w 30"/>
                    <a:gd name="T15" fmla="*/ 25 h 79"/>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79"/>
                    <a:gd name="T26" fmla="*/ 30 w 30"/>
                    <a:gd name="T27" fmla="*/ 79 h 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79">
                      <a:moveTo>
                        <a:pt x="30" y="25"/>
                      </a:moveTo>
                      <a:lnTo>
                        <a:pt x="14" y="29"/>
                      </a:lnTo>
                      <a:lnTo>
                        <a:pt x="6" y="49"/>
                      </a:lnTo>
                      <a:lnTo>
                        <a:pt x="12" y="79"/>
                      </a:lnTo>
                      <a:lnTo>
                        <a:pt x="0" y="57"/>
                      </a:lnTo>
                      <a:lnTo>
                        <a:pt x="2" y="32"/>
                      </a:lnTo>
                      <a:lnTo>
                        <a:pt x="16" y="0"/>
                      </a:lnTo>
                      <a:lnTo>
                        <a:pt x="30" y="25"/>
                      </a:lnTo>
                      <a:close/>
                    </a:path>
                  </a:pathLst>
                </a:custGeom>
                <a:solidFill>
                  <a:srgbClr val="402000"/>
                </a:solidFill>
                <a:ln w="9525">
                  <a:noFill/>
                  <a:round/>
                </a:ln>
              </p:spPr>
              <p:txBody>
                <a:bodyPr/>
                <a:lstStyle/>
                <a:p>
                  <a:endParaRPr lang="zh-CN" altLang="en-US"/>
                </a:p>
              </p:txBody>
            </p:sp>
            <p:sp>
              <p:nvSpPr>
                <p:cNvPr id="50" name="Freeform 69"/>
                <p:cNvSpPr>
                  <a:spLocks noChangeAspect="1"/>
                </p:cNvSpPr>
                <p:nvPr/>
              </p:nvSpPr>
              <p:spPr bwMode="auto">
                <a:xfrm>
                  <a:off x="2470" y="1715"/>
                  <a:ext cx="120" cy="65"/>
                </a:xfrm>
                <a:custGeom>
                  <a:avLst/>
                  <a:gdLst>
                    <a:gd name="T0" fmla="*/ 120 w 120"/>
                    <a:gd name="T1" fmla="*/ 25 h 65"/>
                    <a:gd name="T2" fmla="*/ 106 w 120"/>
                    <a:gd name="T3" fmla="*/ 36 h 65"/>
                    <a:gd name="T4" fmla="*/ 89 w 120"/>
                    <a:gd name="T5" fmla="*/ 48 h 65"/>
                    <a:gd name="T6" fmla="*/ 78 w 120"/>
                    <a:gd name="T7" fmla="*/ 49 h 65"/>
                    <a:gd name="T8" fmla="*/ 67 w 120"/>
                    <a:gd name="T9" fmla="*/ 46 h 65"/>
                    <a:gd name="T10" fmla="*/ 48 w 120"/>
                    <a:gd name="T11" fmla="*/ 34 h 65"/>
                    <a:gd name="T12" fmla="*/ 38 w 120"/>
                    <a:gd name="T13" fmla="*/ 24 h 65"/>
                    <a:gd name="T14" fmla="*/ 26 w 120"/>
                    <a:gd name="T15" fmla="*/ 22 h 65"/>
                    <a:gd name="T16" fmla="*/ 9 w 120"/>
                    <a:gd name="T17" fmla="*/ 16 h 65"/>
                    <a:gd name="T18" fmla="*/ 0 w 120"/>
                    <a:gd name="T19" fmla="*/ 0 h 65"/>
                    <a:gd name="T20" fmla="*/ 5 w 120"/>
                    <a:gd name="T21" fmla="*/ 24 h 65"/>
                    <a:gd name="T22" fmla="*/ 17 w 120"/>
                    <a:gd name="T23" fmla="*/ 33 h 65"/>
                    <a:gd name="T24" fmla="*/ 38 w 120"/>
                    <a:gd name="T25" fmla="*/ 50 h 65"/>
                    <a:gd name="T26" fmla="*/ 62 w 120"/>
                    <a:gd name="T27" fmla="*/ 65 h 65"/>
                    <a:gd name="T28" fmla="*/ 85 w 120"/>
                    <a:gd name="T29" fmla="*/ 61 h 65"/>
                    <a:gd name="T30" fmla="*/ 106 w 120"/>
                    <a:gd name="T31" fmla="*/ 49 h 65"/>
                    <a:gd name="T32" fmla="*/ 120 w 120"/>
                    <a:gd name="T33" fmla="*/ 25 h 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0"/>
                    <a:gd name="T52" fmla="*/ 0 h 65"/>
                    <a:gd name="T53" fmla="*/ 120 w 120"/>
                    <a:gd name="T54" fmla="*/ 65 h 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0" h="65">
                      <a:moveTo>
                        <a:pt x="120" y="25"/>
                      </a:moveTo>
                      <a:lnTo>
                        <a:pt x="106" y="36"/>
                      </a:lnTo>
                      <a:lnTo>
                        <a:pt x="89" y="48"/>
                      </a:lnTo>
                      <a:lnTo>
                        <a:pt x="78" y="49"/>
                      </a:lnTo>
                      <a:lnTo>
                        <a:pt x="67" y="46"/>
                      </a:lnTo>
                      <a:lnTo>
                        <a:pt x="48" y="34"/>
                      </a:lnTo>
                      <a:lnTo>
                        <a:pt x="38" y="24"/>
                      </a:lnTo>
                      <a:lnTo>
                        <a:pt x="26" y="22"/>
                      </a:lnTo>
                      <a:lnTo>
                        <a:pt x="9" y="16"/>
                      </a:lnTo>
                      <a:lnTo>
                        <a:pt x="0" y="0"/>
                      </a:lnTo>
                      <a:lnTo>
                        <a:pt x="5" y="24"/>
                      </a:lnTo>
                      <a:lnTo>
                        <a:pt x="17" y="33"/>
                      </a:lnTo>
                      <a:lnTo>
                        <a:pt x="38" y="50"/>
                      </a:lnTo>
                      <a:lnTo>
                        <a:pt x="62" y="65"/>
                      </a:lnTo>
                      <a:lnTo>
                        <a:pt x="85" y="61"/>
                      </a:lnTo>
                      <a:lnTo>
                        <a:pt x="106" y="49"/>
                      </a:lnTo>
                      <a:lnTo>
                        <a:pt x="120" y="25"/>
                      </a:lnTo>
                      <a:close/>
                    </a:path>
                  </a:pathLst>
                </a:custGeom>
                <a:solidFill>
                  <a:srgbClr val="402000"/>
                </a:solidFill>
                <a:ln w="9525">
                  <a:noFill/>
                  <a:round/>
                </a:ln>
              </p:spPr>
              <p:txBody>
                <a:bodyPr/>
                <a:lstStyle/>
                <a:p>
                  <a:endParaRPr lang="zh-CN" altLang="en-US"/>
                </a:p>
              </p:txBody>
            </p:sp>
            <p:sp>
              <p:nvSpPr>
                <p:cNvPr id="51" name="Freeform 70"/>
                <p:cNvSpPr>
                  <a:spLocks noChangeAspect="1"/>
                </p:cNvSpPr>
                <p:nvPr/>
              </p:nvSpPr>
              <p:spPr bwMode="auto">
                <a:xfrm>
                  <a:off x="2313" y="1423"/>
                  <a:ext cx="194" cy="45"/>
                </a:xfrm>
                <a:custGeom>
                  <a:avLst/>
                  <a:gdLst>
                    <a:gd name="T0" fmla="*/ 194 w 194"/>
                    <a:gd name="T1" fmla="*/ 31 h 45"/>
                    <a:gd name="T2" fmla="*/ 184 w 194"/>
                    <a:gd name="T3" fmla="*/ 41 h 45"/>
                    <a:gd name="T4" fmla="*/ 166 w 194"/>
                    <a:gd name="T5" fmla="*/ 45 h 45"/>
                    <a:gd name="T6" fmla="*/ 142 w 194"/>
                    <a:gd name="T7" fmla="*/ 29 h 45"/>
                    <a:gd name="T8" fmla="*/ 118 w 194"/>
                    <a:gd name="T9" fmla="*/ 19 h 45"/>
                    <a:gd name="T10" fmla="*/ 93 w 194"/>
                    <a:gd name="T11" fmla="*/ 16 h 45"/>
                    <a:gd name="T12" fmla="*/ 57 w 194"/>
                    <a:gd name="T13" fmla="*/ 12 h 45"/>
                    <a:gd name="T14" fmla="*/ 0 w 194"/>
                    <a:gd name="T15" fmla="*/ 14 h 45"/>
                    <a:gd name="T16" fmla="*/ 72 w 194"/>
                    <a:gd name="T17" fmla="*/ 0 h 45"/>
                    <a:gd name="T18" fmla="*/ 114 w 194"/>
                    <a:gd name="T19" fmla="*/ 0 h 45"/>
                    <a:gd name="T20" fmla="*/ 140 w 194"/>
                    <a:gd name="T21" fmla="*/ 1 h 45"/>
                    <a:gd name="T22" fmla="*/ 166 w 194"/>
                    <a:gd name="T23" fmla="*/ 14 h 45"/>
                    <a:gd name="T24" fmla="*/ 188 w 194"/>
                    <a:gd name="T25" fmla="*/ 17 h 45"/>
                    <a:gd name="T26" fmla="*/ 194 w 194"/>
                    <a:gd name="T27" fmla="*/ 31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4"/>
                    <a:gd name="T43" fmla="*/ 0 h 45"/>
                    <a:gd name="T44" fmla="*/ 194 w 194"/>
                    <a:gd name="T45" fmla="*/ 45 h 4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4" h="45">
                      <a:moveTo>
                        <a:pt x="194" y="31"/>
                      </a:moveTo>
                      <a:lnTo>
                        <a:pt x="184" y="41"/>
                      </a:lnTo>
                      <a:lnTo>
                        <a:pt x="166" y="45"/>
                      </a:lnTo>
                      <a:lnTo>
                        <a:pt x="142" y="29"/>
                      </a:lnTo>
                      <a:lnTo>
                        <a:pt x="118" y="19"/>
                      </a:lnTo>
                      <a:lnTo>
                        <a:pt x="93" y="16"/>
                      </a:lnTo>
                      <a:lnTo>
                        <a:pt x="57" y="12"/>
                      </a:lnTo>
                      <a:lnTo>
                        <a:pt x="0" y="14"/>
                      </a:lnTo>
                      <a:lnTo>
                        <a:pt x="72" y="0"/>
                      </a:lnTo>
                      <a:lnTo>
                        <a:pt x="114" y="0"/>
                      </a:lnTo>
                      <a:lnTo>
                        <a:pt x="140" y="1"/>
                      </a:lnTo>
                      <a:lnTo>
                        <a:pt x="166" y="14"/>
                      </a:lnTo>
                      <a:lnTo>
                        <a:pt x="188" y="17"/>
                      </a:lnTo>
                      <a:lnTo>
                        <a:pt x="194" y="31"/>
                      </a:lnTo>
                      <a:close/>
                    </a:path>
                  </a:pathLst>
                </a:custGeom>
                <a:solidFill>
                  <a:srgbClr val="402000"/>
                </a:solidFill>
                <a:ln w="9525">
                  <a:noFill/>
                  <a:round/>
                </a:ln>
              </p:spPr>
              <p:txBody>
                <a:bodyPr/>
                <a:lstStyle/>
                <a:p>
                  <a:endParaRPr lang="zh-CN" altLang="en-US"/>
                </a:p>
              </p:txBody>
            </p:sp>
            <p:sp>
              <p:nvSpPr>
                <p:cNvPr id="52" name="Freeform 71"/>
                <p:cNvSpPr>
                  <a:spLocks noChangeAspect="1"/>
                </p:cNvSpPr>
                <p:nvPr/>
              </p:nvSpPr>
              <p:spPr bwMode="auto">
                <a:xfrm>
                  <a:off x="2601" y="1460"/>
                  <a:ext cx="100" cy="40"/>
                </a:xfrm>
                <a:custGeom>
                  <a:avLst/>
                  <a:gdLst>
                    <a:gd name="T0" fmla="*/ 0 w 100"/>
                    <a:gd name="T1" fmla="*/ 40 h 40"/>
                    <a:gd name="T2" fmla="*/ 2 w 100"/>
                    <a:gd name="T3" fmla="*/ 14 h 40"/>
                    <a:gd name="T4" fmla="*/ 27 w 100"/>
                    <a:gd name="T5" fmla="*/ 4 h 40"/>
                    <a:gd name="T6" fmla="*/ 54 w 100"/>
                    <a:gd name="T7" fmla="*/ 0 h 40"/>
                    <a:gd name="T8" fmla="*/ 77 w 100"/>
                    <a:gd name="T9" fmla="*/ 11 h 40"/>
                    <a:gd name="T10" fmla="*/ 100 w 100"/>
                    <a:gd name="T11" fmla="*/ 32 h 40"/>
                    <a:gd name="T12" fmla="*/ 79 w 100"/>
                    <a:gd name="T13" fmla="*/ 22 h 40"/>
                    <a:gd name="T14" fmla="*/ 44 w 100"/>
                    <a:gd name="T15" fmla="*/ 24 h 40"/>
                    <a:gd name="T16" fmla="*/ 19 w 100"/>
                    <a:gd name="T17" fmla="*/ 28 h 40"/>
                    <a:gd name="T18" fmla="*/ 0 w 100"/>
                    <a:gd name="T19" fmla="*/ 4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0"/>
                    <a:gd name="T31" fmla="*/ 0 h 40"/>
                    <a:gd name="T32" fmla="*/ 100 w 100"/>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0" h="40">
                      <a:moveTo>
                        <a:pt x="0" y="40"/>
                      </a:moveTo>
                      <a:lnTo>
                        <a:pt x="2" y="14"/>
                      </a:lnTo>
                      <a:lnTo>
                        <a:pt x="27" y="4"/>
                      </a:lnTo>
                      <a:lnTo>
                        <a:pt x="54" y="0"/>
                      </a:lnTo>
                      <a:lnTo>
                        <a:pt x="77" y="11"/>
                      </a:lnTo>
                      <a:lnTo>
                        <a:pt x="100" y="32"/>
                      </a:lnTo>
                      <a:lnTo>
                        <a:pt x="79" y="22"/>
                      </a:lnTo>
                      <a:lnTo>
                        <a:pt x="44" y="24"/>
                      </a:lnTo>
                      <a:lnTo>
                        <a:pt x="19" y="28"/>
                      </a:lnTo>
                      <a:lnTo>
                        <a:pt x="0" y="40"/>
                      </a:lnTo>
                      <a:close/>
                    </a:path>
                  </a:pathLst>
                </a:custGeom>
                <a:solidFill>
                  <a:srgbClr val="402000"/>
                </a:solidFill>
                <a:ln w="9525">
                  <a:noFill/>
                  <a:round/>
                </a:ln>
              </p:spPr>
              <p:txBody>
                <a:bodyPr/>
                <a:lstStyle/>
                <a:p>
                  <a:endParaRPr lang="zh-CN" altLang="en-US"/>
                </a:p>
              </p:txBody>
            </p:sp>
            <p:sp>
              <p:nvSpPr>
                <p:cNvPr id="53" name="Freeform 72"/>
                <p:cNvSpPr>
                  <a:spLocks noChangeAspect="1"/>
                </p:cNvSpPr>
                <p:nvPr/>
              </p:nvSpPr>
              <p:spPr bwMode="auto">
                <a:xfrm>
                  <a:off x="2409" y="1824"/>
                  <a:ext cx="145" cy="44"/>
                </a:xfrm>
                <a:custGeom>
                  <a:avLst/>
                  <a:gdLst>
                    <a:gd name="T0" fmla="*/ 145 w 145"/>
                    <a:gd name="T1" fmla="*/ 33 h 44"/>
                    <a:gd name="T2" fmla="*/ 138 w 145"/>
                    <a:gd name="T3" fmla="*/ 33 h 44"/>
                    <a:gd name="T4" fmla="*/ 130 w 145"/>
                    <a:gd name="T5" fmla="*/ 21 h 44"/>
                    <a:gd name="T6" fmla="*/ 118 w 145"/>
                    <a:gd name="T7" fmla="*/ 12 h 44"/>
                    <a:gd name="T8" fmla="*/ 108 w 145"/>
                    <a:gd name="T9" fmla="*/ 19 h 44"/>
                    <a:gd name="T10" fmla="*/ 93 w 145"/>
                    <a:gd name="T11" fmla="*/ 5 h 44"/>
                    <a:gd name="T12" fmla="*/ 81 w 145"/>
                    <a:gd name="T13" fmla="*/ 7 h 44"/>
                    <a:gd name="T14" fmla="*/ 63 w 145"/>
                    <a:gd name="T15" fmla="*/ 11 h 44"/>
                    <a:gd name="T16" fmla="*/ 36 w 145"/>
                    <a:gd name="T17" fmla="*/ 16 h 44"/>
                    <a:gd name="T18" fmla="*/ 21 w 145"/>
                    <a:gd name="T19" fmla="*/ 16 h 44"/>
                    <a:gd name="T20" fmla="*/ 10 w 145"/>
                    <a:gd name="T21" fmla="*/ 16 h 44"/>
                    <a:gd name="T22" fmla="*/ 1 w 145"/>
                    <a:gd name="T23" fmla="*/ 0 h 44"/>
                    <a:gd name="T24" fmla="*/ 0 w 145"/>
                    <a:gd name="T25" fmla="*/ 14 h 44"/>
                    <a:gd name="T26" fmla="*/ 1 w 145"/>
                    <a:gd name="T27" fmla="*/ 21 h 44"/>
                    <a:gd name="T28" fmla="*/ 6 w 145"/>
                    <a:gd name="T29" fmla="*/ 24 h 44"/>
                    <a:gd name="T30" fmla="*/ 33 w 145"/>
                    <a:gd name="T31" fmla="*/ 28 h 44"/>
                    <a:gd name="T32" fmla="*/ 50 w 145"/>
                    <a:gd name="T33" fmla="*/ 33 h 44"/>
                    <a:gd name="T34" fmla="*/ 67 w 145"/>
                    <a:gd name="T35" fmla="*/ 33 h 44"/>
                    <a:gd name="T36" fmla="*/ 82 w 145"/>
                    <a:gd name="T37" fmla="*/ 38 h 44"/>
                    <a:gd name="T38" fmla="*/ 101 w 145"/>
                    <a:gd name="T39" fmla="*/ 44 h 44"/>
                    <a:gd name="T40" fmla="*/ 123 w 145"/>
                    <a:gd name="T41" fmla="*/ 42 h 44"/>
                    <a:gd name="T42" fmla="*/ 140 w 145"/>
                    <a:gd name="T43" fmla="*/ 42 h 44"/>
                    <a:gd name="T44" fmla="*/ 145 w 145"/>
                    <a:gd name="T45" fmla="*/ 33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5"/>
                    <a:gd name="T70" fmla="*/ 0 h 44"/>
                    <a:gd name="T71" fmla="*/ 145 w 145"/>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5" h="44">
                      <a:moveTo>
                        <a:pt x="145" y="33"/>
                      </a:moveTo>
                      <a:lnTo>
                        <a:pt x="138" y="33"/>
                      </a:lnTo>
                      <a:lnTo>
                        <a:pt x="130" y="21"/>
                      </a:lnTo>
                      <a:lnTo>
                        <a:pt x="118" y="12"/>
                      </a:lnTo>
                      <a:lnTo>
                        <a:pt x="108" y="19"/>
                      </a:lnTo>
                      <a:lnTo>
                        <a:pt x="93" y="5"/>
                      </a:lnTo>
                      <a:lnTo>
                        <a:pt x="81" y="7"/>
                      </a:lnTo>
                      <a:lnTo>
                        <a:pt x="63" y="11"/>
                      </a:lnTo>
                      <a:lnTo>
                        <a:pt x="36" y="16"/>
                      </a:lnTo>
                      <a:lnTo>
                        <a:pt x="21" y="16"/>
                      </a:lnTo>
                      <a:lnTo>
                        <a:pt x="10" y="16"/>
                      </a:lnTo>
                      <a:lnTo>
                        <a:pt x="1" y="0"/>
                      </a:lnTo>
                      <a:lnTo>
                        <a:pt x="0" y="14"/>
                      </a:lnTo>
                      <a:lnTo>
                        <a:pt x="1" y="21"/>
                      </a:lnTo>
                      <a:lnTo>
                        <a:pt x="6" y="24"/>
                      </a:lnTo>
                      <a:lnTo>
                        <a:pt x="33" y="28"/>
                      </a:lnTo>
                      <a:lnTo>
                        <a:pt x="50" y="33"/>
                      </a:lnTo>
                      <a:lnTo>
                        <a:pt x="67" y="33"/>
                      </a:lnTo>
                      <a:lnTo>
                        <a:pt x="82" y="38"/>
                      </a:lnTo>
                      <a:lnTo>
                        <a:pt x="101" y="44"/>
                      </a:lnTo>
                      <a:lnTo>
                        <a:pt x="123" y="42"/>
                      </a:lnTo>
                      <a:lnTo>
                        <a:pt x="140" y="42"/>
                      </a:lnTo>
                      <a:lnTo>
                        <a:pt x="145" y="33"/>
                      </a:lnTo>
                      <a:close/>
                    </a:path>
                  </a:pathLst>
                </a:custGeom>
                <a:solidFill>
                  <a:srgbClr val="402000"/>
                </a:solidFill>
                <a:ln w="9525">
                  <a:noFill/>
                  <a:round/>
                </a:ln>
              </p:spPr>
              <p:txBody>
                <a:bodyPr/>
                <a:lstStyle/>
                <a:p>
                  <a:endParaRPr lang="zh-CN" altLang="en-US"/>
                </a:p>
              </p:txBody>
            </p:sp>
            <p:sp>
              <p:nvSpPr>
                <p:cNvPr id="54" name="Freeform 73"/>
                <p:cNvSpPr>
                  <a:spLocks noChangeAspect="1"/>
                </p:cNvSpPr>
                <p:nvPr/>
              </p:nvSpPr>
              <p:spPr bwMode="auto">
                <a:xfrm>
                  <a:off x="2443" y="1890"/>
                  <a:ext cx="91" cy="19"/>
                </a:xfrm>
                <a:custGeom>
                  <a:avLst/>
                  <a:gdLst>
                    <a:gd name="T0" fmla="*/ 91 w 91"/>
                    <a:gd name="T1" fmla="*/ 7 h 19"/>
                    <a:gd name="T2" fmla="*/ 64 w 91"/>
                    <a:gd name="T3" fmla="*/ 17 h 19"/>
                    <a:gd name="T4" fmla="*/ 48 w 91"/>
                    <a:gd name="T5" fmla="*/ 19 h 19"/>
                    <a:gd name="T6" fmla="*/ 33 w 91"/>
                    <a:gd name="T7" fmla="*/ 17 h 19"/>
                    <a:gd name="T8" fmla="*/ 0 w 91"/>
                    <a:gd name="T9" fmla="*/ 0 h 19"/>
                    <a:gd name="T10" fmla="*/ 37 w 91"/>
                    <a:gd name="T11" fmla="*/ 11 h 19"/>
                    <a:gd name="T12" fmla="*/ 56 w 91"/>
                    <a:gd name="T13" fmla="*/ 12 h 19"/>
                    <a:gd name="T14" fmla="*/ 91 w 91"/>
                    <a:gd name="T15" fmla="*/ 7 h 19"/>
                    <a:gd name="T16" fmla="*/ 0 60000 65536"/>
                    <a:gd name="T17" fmla="*/ 0 60000 65536"/>
                    <a:gd name="T18" fmla="*/ 0 60000 65536"/>
                    <a:gd name="T19" fmla="*/ 0 60000 65536"/>
                    <a:gd name="T20" fmla="*/ 0 60000 65536"/>
                    <a:gd name="T21" fmla="*/ 0 60000 65536"/>
                    <a:gd name="T22" fmla="*/ 0 60000 65536"/>
                    <a:gd name="T23" fmla="*/ 0 60000 65536"/>
                    <a:gd name="T24" fmla="*/ 0 w 91"/>
                    <a:gd name="T25" fmla="*/ 0 h 19"/>
                    <a:gd name="T26" fmla="*/ 91 w 91"/>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 h="19">
                      <a:moveTo>
                        <a:pt x="91" y="7"/>
                      </a:moveTo>
                      <a:lnTo>
                        <a:pt x="64" y="17"/>
                      </a:lnTo>
                      <a:lnTo>
                        <a:pt x="48" y="19"/>
                      </a:lnTo>
                      <a:lnTo>
                        <a:pt x="33" y="17"/>
                      </a:lnTo>
                      <a:lnTo>
                        <a:pt x="0" y="0"/>
                      </a:lnTo>
                      <a:lnTo>
                        <a:pt x="37" y="11"/>
                      </a:lnTo>
                      <a:lnTo>
                        <a:pt x="56" y="12"/>
                      </a:lnTo>
                      <a:lnTo>
                        <a:pt x="91" y="7"/>
                      </a:lnTo>
                      <a:close/>
                    </a:path>
                  </a:pathLst>
                </a:custGeom>
                <a:solidFill>
                  <a:srgbClr val="402000"/>
                </a:solidFill>
                <a:ln w="9525">
                  <a:noFill/>
                  <a:round/>
                </a:ln>
              </p:spPr>
              <p:txBody>
                <a:bodyPr/>
                <a:lstStyle/>
                <a:p>
                  <a:endParaRPr lang="zh-CN" altLang="en-US"/>
                </a:p>
              </p:txBody>
            </p:sp>
            <p:grpSp>
              <p:nvGrpSpPr>
                <p:cNvPr id="55" name="Group 74"/>
                <p:cNvGrpSpPr>
                  <a:grpSpLocks noChangeAspect="1"/>
                </p:cNvGrpSpPr>
                <p:nvPr/>
              </p:nvGrpSpPr>
              <p:grpSpPr bwMode="auto">
                <a:xfrm>
                  <a:off x="2049" y="1431"/>
                  <a:ext cx="742" cy="217"/>
                  <a:chOff x="2049" y="1431"/>
                  <a:chExt cx="742" cy="217"/>
                </a:xfrm>
              </p:grpSpPr>
              <p:sp>
                <p:nvSpPr>
                  <p:cNvPr id="70" name="Freeform 75"/>
                  <p:cNvSpPr>
                    <a:spLocks noChangeAspect="1"/>
                  </p:cNvSpPr>
                  <p:nvPr/>
                </p:nvSpPr>
                <p:spPr bwMode="auto">
                  <a:xfrm>
                    <a:off x="2281" y="1431"/>
                    <a:ext cx="252" cy="187"/>
                  </a:xfrm>
                  <a:custGeom>
                    <a:avLst/>
                    <a:gdLst>
                      <a:gd name="T0" fmla="*/ 252 w 252"/>
                      <a:gd name="T1" fmla="*/ 64 h 187"/>
                      <a:gd name="T2" fmla="*/ 250 w 252"/>
                      <a:gd name="T3" fmla="*/ 104 h 187"/>
                      <a:gd name="T4" fmla="*/ 235 w 252"/>
                      <a:gd name="T5" fmla="*/ 134 h 187"/>
                      <a:gd name="T6" fmla="*/ 222 w 252"/>
                      <a:gd name="T7" fmla="*/ 155 h 187"/>
                      <a:gd name="T8" fmla="*/ 201 w 252"/>
                      <a:gd name="T9" fmla="*/ 170 h 187"/>
                      <a:gd name="T10" fmla="*/ 173 w 252"/>
                      <a:gd name="T11" fmla="*/ 179 h 187"/>
                      <a:gd name="T12" fmla="*/ 149 w 252"/>
                      <a:gd name="T13" fmla="*/ 187 h 187"/>
                      <a:gd name="T14" fmla="*/ 117 w 252"/>
                      <a:gd name="T15" fmla="*/ 187 h 187"/>
                      <a:gd name="T16" fmla="*/ 79 w 252"/>
                      <a:gd name="T17" fmla="*/ 181 h 187"/>
                      <a:gd name="T18" fmla="*/ 47 w 252"/>
                      <a:gd name="T19" fmla="*/ 172 h 187"/>
                      <a:gd name="T20" fmla="*/ 28 w 252"/>
                      <a:gd name="T21" fmla="*/ 159 h 187"/>
                      <a:gd name="T22" fmla="*/ 13 w 252"/>
                      <a:gd name="T23" fmla="*/ 136 h 187"/>
                      <a:gd name="T24" fmla="*/ 4 w 252"/>
                      <a:gd name="T25" fmla="*/ 108 h 187"/>
                      <a:gd name="T26" fmla="*/ 0 w 252"/>
                      <a:gd name="T27" fmla="*/ 81 h 187"/>
                      <a:gd name="T28" fmla="*/ 0 w 252"/>
                      <a:gd name="T29" fmla="*/ 44 h 187"/>
                      <a:gd name="T30" fmla="*/ 6 w 252"/>
                      <a:gd name="T31" fmla="*/ 21 h 187"/>
                      <a:gd name="T32" fmla="*/ 30 w 252"/>
                      <a:gd name="T33" fmla="*/ 14 h 187"/>
                      <a:gd name="T34" fmla="*/ 62 w 252"/>
                      <a:gd name="T35" fmla="*/ 10 h 187"/>
                      <a:gd name="T36" fmla="*/ 94 w 252"/>
                      <a:gd name="T37" fmla="*/ 4 h 187"/>
                      <a:gd name="T38" fmla="*/ 128 w 252"/>
                      <a:gd name="T39" fmla="*/ 0 h 187"/>
                      <a:gd name="T40" fmla="*/ 160 w 252"/>
                      <a:gd name="T41" fmla="*/ 6 h 187"/>
                      <a:gd name="T42" fmla="*/ 192 w 252"/>
                      <a:gd name="T43" fmla="*/ 15 h 187"/>
                      <a:gd name="T44" fmla="*/ 216 w 252"/>
                      <a:gd name="T45" fmla="*/ 25 h 187"/>
                      <a:gd name="T46" fmla="*/ 248 w 252"/>
                      <a:gd name="T47" fmla="*/ 46 h 187"/>
                      <a:gd name="T48" fmla="*/ 252 w 252"/>
                      <a:gd name="T49" fmla="*/ 64 h 1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52"/>
                      <a:gd name="T76" fmla="*/ 0 h 187"/>
                      <a:gd name="T77" fmla="*/ 252 w 252"/>
                      <a:gd name="T78" fmla="*/ 187 h 18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52" h="187">
                        <a:moveTo>
                          <a:pt x="252" y="64"/>
                        </a:moveTo>
                        <a:lnTo>
                          <a:pt x="250" y="104"/>
                        </a:lnTo>
                        <a:lnTo>
                          <a:pt x="235" y="134"/>
                        </a:lnTo>
                        <a:lnTo>
                          <a:pt x="222" y="155"/>
                        </a:lnTo>
                        <a:lnTo>
                          <a:pt x="201" y="170"/>
                        </a:lnTo>
                        <a:lnTo>
                          <a:pt x="173" y="179"/>
                        </a:lnTo>
                        <a:lnTo>
                          <a:pt x="149" y="187"/>
                        </a:lnTo>
                        <a:lnTo>
                          <a:pt x="117" y="187"/>
                        </a:lnTo>
                        <a:lnTo>
                          <a:pt x="79" y="181"/>
                        </a:lnTo>
                        <a:lnTo>
                          <a:pt x="47" y="172"/>
                        </a:lnTo>
                        <a:lnTo>
                          <a:pt x="28" y="159"/>
                        </a:lnTo>
                        <a:lnTo>
                          <a:pt x="13" y="136"/>
                        </a:lnTo>
                        <a:lnTo>
                          <a:pt x="4" y="108"/>
                        </a:lnTo>
                        <a:lnTo>
                          <a:pt x="0" y="81"/>
                        </a:lnTo>
                        <a:lnTo>
                          <a:pt x="0" y="44"/>
                        </a:lnTo>
                        <a:lnTo>
                          <a:pt x="6" y="21"/>
                        </a:lnTo>
                        <a:lnTo>
                          <a:pt x="30" y="14"/>
                        </a:lnTo>
                        <a:lnTo>
                          <a:pt x="62" y="10"/>
                        </a:lnTo>
                        <a:lnTo>
                          <a:pt x="94" y="4"/>
                        </a:lnTo>
                        <a:lnTo>
                          <a:pt x="128" y="0"/>
                        </a:lnTo>
                        <a:lnTo>
                          <a:pt x="160" y="6"/>
                        </a:lnTo>
                        <a:lnTo>
                          <a:pt x="192" y="15"/>
                        </a:lnTo>
                        <a:lnTo>
                          <a:pt x="216" y="25"/>
                        </a:lnTo>
                        <a:lnTo>
                          <a:pt x="248" y="46"/>
                        </a:lnTo>
                        <a:lnTo>
                          <a:pt x="252" y="64"/>
                        </a:lnTo>
                      </a:path>
                    </a:pathLst>
                  </a:custGeom>
                  <a:noFill/>
                  <a:ln w="12700">
                    <a:solidFill>
                      <a:srgbClr val="808080"/>
                    </a:solidFill>
                    <a:prstDash val="solid"/>
                    <a:round/>
                  </a:ln>
                </p:spPr>
                <p:txBody>
                  <a:bodyPr/>
                  <a:lstStyle/>
                  <a:p>
                    <a:endParaRPr lang="zh-CN" altLang="en-US"/>
                  </a:p>
                </p:txBody>
              </p:sp>
              <p:sp>
                <p:nvSpPr>
                  <p:cNvPr id="71" name="Freeform 76"/>
                  <p:cNvSpPr>
                    <a:spLocks noChangeAspect="1"/>
                  </p:cNvSpPr>
                  <p:nvPr/>
                </p:nvSpPr>
                <p:spPr bwMode="auto">
                  <a:xfrm>
                    <a:off x="2588" y="1480"/>
                    <a:ext cx="203" cy="168"/>
                  </a:xfrm>
                  <a:custGeom>
                    <a:avLst/>
                    <a:gdLst>
                      <a:gd name="T0" fmla="*/ 6 w 203"/>
                      <a:gd name="T1" fmla="*/ 30 h 168"/>
                      <a:gd name="T2" fmla="*/ 0 w 203"/>
                      <a:gd name="T3" fmla="*/ 64 h 168"/>
                      <a:gd name="T4" fmla="*/ 6 w 203"/>
                      <a:gd name="T5" fmla="*/ 100 h 168"/>
                      <a:gd name="T6" fmla="*/ 13 w 203"/>
                      <a:gd name="T7" fmla="*/ 121 h 168"/>
                      <a:gd name="T8" fmla="*/ 24 w 203"/>
                      <a:gd name="T9" fmla="*/ 145 h 168"/>
                      <a:gd name="T10" fmla="*/ 51 w 203"/>
                      <a:gd name="T11" fmla="*/ 162 h 168"/>
                      <a:gd name="T12" fmla="*/ 79 w 203"/>
                      <a:gd name="T13" fmla="*/ 168 h 168"/>
                      <a:gd name="T14" fmla="*/ 107 w 203"/>
                      <a:gd name="T15" fmla="*/ 168 h 168"/>
                      <a:gd name="T16" fmla="*/ 134 w 203"/>
                      <a:gd name="T17" fmla="*/ 162 h 168"/>
                      <a:gd name="T18" fmla="*/ 159 w 203"/>
                      <a:gd name="T19" fmla="*/ 147 h 168"/>
                      <a:gd name="T20" fmla="*/ 177 w 203"/>
                      <a:gd name="T21" fmla="*/ 128 h 168"/>
                      <a:gd name="T22" fmla="*/ 190 w 203"/>
                      <a:gd name="T23" fmla="*/ 104 h 168"/>
                      <a:gd name="T24" fmla="*/ 198 w 203"/>
                      <a:gd name="T25" fmla="*/ 74 h 168"/>
                      <a:gd name="T26" fmla="*/ 203 w 203"/>
                      <a:gd name="T27" fmla="*/ 47 h 168"/>
                      <a:gd name="T28" fmla="*/ 173 w 203"/>
                      <a:gd name="T29" fmla="*/ 25 h 168"/>
                      <a:gd name="T30" fmla="*/ 147 w 203"/>
                      <a:gd name="T31" fmla="*/ 10 h 168"/>
                      <a:gd name="T32" fmla="*/ 118 w 203"/>
                      <a:gd name="T33" fmla="*/ 2 h 168"/>
                      <a:gd name="T34" fmla="*/ 86 w 203"/>
                      <a:gd name="T35" fmla="*/ 0 h 168"/>
                      <a:gd name="T36" fmla="*/ 52 w 203"/>
                      <a:gd name="T37" fmla="*/ 8 h 168"/>
                      <a:gd name="T38" fmla="*/ 27 w 203"/>
                      <a:gd name="T39" fmla="*/ 15 h 168"/>
                      <a:gd name="T40" fmla="*/ 6 w 203"/>
                      <a:gd name="T41" fmla="*/ 30 h 1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3"/>
                      <a:gd name="T64" fmla="*/ 0 h 168"/>
                      <a:gd name="T65" fmla="*/ 203 w 203"/>
                      <a:gd name="T66" fmla="*/ 168 h 1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3" h="168">
                        <a:moveTo>
                          <a:pt x="6" y="30"/>
                        </a:moveTo>
                        <a:lnTo>
                          <a:pt x="0" y="64"/>
                        </a:lnTo>
                        <a:lnTo>
                          <a:pt x="6" y="100"/>
                        </a:lnTo>
                        <a:lnTo>
                          <a:pt x="13" y="121"/>
                        </a:lnTo>
                        <a:lnTo>
                          <a:pt x="24" y="145"/>
                        </a:lnTo>
                        <a:lnTo>
                          <a:pt x="51" y="162"/>
                        </a:lnTo>
                        <a:lnTo>
                          <a:pt x="79" y="168"/>
                        </a:lnTo>
                        <a:lnTo>
                          <a:pt x="107" y="168"/>
                        </a:lnTo>
                        <a:lnTo>
                          <a:pt x="134" y="162"/>
                        </a:lnTo>
                        <a:lnTo>
                          <a:pt x="159" y="147"/>
                        </a:lnTo>
                        <a:lnTo>
                          <a:pt x="177" y="128"/>
                        </a:lnTo>
                        <a:lnTo>
                          <a:pt x="190" y="104"/>
                        </a:lnTo>
                        <a:lnTo>
                          <a:pt x="198" y="74"/>
                        </a:lnTo>
                        <a:lnTo>
                          <a:pt x="203" y="47"/>
                        </a:lnTo>
                        <a:lnTo>
                          <a:pt x="173" y="25"/>
                        </a:lnTo>
                        <a:lnTo>
                          <a:pt x="147" y="10"/>
                        </a:lnTo>
                        <a:lnTo>
                          <a:pt x="118" y="2"/>
                        </a:lnTo>
                        <a:lnTo>
                          <a:pt x="86" y="0"/>
                        </a:lnTo>
                        <a:lnTo>
                          <a:pt x="52" y="8"/>
                        </a:lnTo>
                        <a:lnTo>
                          <a:pt x="27" y="15"/>
                        </a:lnTo>
                        <a:lnTo>
                          <a:pt x="6" y="30"/>
                        </a:lnTo>
                      </a:path>
                    </a:pathLst>
                  </a:custGeom>
                  <a:noFill/>
                  <a:ln w="12700">
                    <a:solidFill>
                      <a:srgbClr val="808080"/>
                    </a:solidFill>
                    <a:prstDash val="solid"/>
                    <a:round/>
                  </a:ln>
                </p:spPr>
                <p:txBody>
                  <a:bodyPr/>
                  <a:lstStyle/>
                  <a:p>
                    <a:endParaRPr lang="zh-CN" altLang="en-US"/>
                  </a:p>
                </p:txBody>
              </p:sp>
              <p:sp>
                <p:nvSpPr>
                  <p:cNvPr id="72" name="Freeform 77"/>
                  <p:cNvSpPr>
                    <a:spLocks noChangeAspect="1"/>
                  </p:cNvSpPr>
                  <p:nvPr/>
                </p:nvSpPr>
                <p:spPr bwMode="auto">
                  <a:xfrm>
                    <a:off x="2533" y="1503"/>
                    <a:ext cx="55" cy="17"/>
                  </a:xfrm>
                  <a:custGeom>
                    <a:avLst/>
                    <a:gdLst>
                      <a:gd name="T0" fmla="*/ 55 w 55"/>
                      <a:gd name="T1" fmla="*/ 17 h 17"/>
                      <a:gd name="T2" fmla="*/ 34 w 55"/>
                      <a:gd name="T3" fmla="*/ 0 h 17"/>
                      <a:gd name="T4" fmla="*/ 0 w 55"/>
                      <a:gd name="T5" fmla="*/ 7 h 17"/>
                      <a:gd name="T6" fmla="*/ 0 60000 65536"/>
                      <a:gd name="T7" fmla="*/ 0 60000 65536"/>
                      <a:gd name="T8" fmla="*/ 0 60000 65536"/>
                      <a:gd name="T9" fmla="*/ 0 w 55"/>
                      <a:gd name="T10" fmla="*/ 0 h 17"/>
                      <a:gd name="T11" fmla="*/ 55 w 55"/>
                      <a:gd name="T12" fmla="*/ 17 h 17"/>
                    </a:gdLst>
                    <a:ahLst/>
                    <a:cxnLst>
                      <a:cxn ang="T6">
                        <a:pos x="T0" y="T1"/>
                      </a:cxn>
                      <a:cxn ang="T7">
                        <a:pos x="T2" y="T3"/>
                      </a:cxn>
                      <a:cxn ang="T8">
                        <a:pos x="T4" y="T5"/>
                      </a:cxn>
                    </a:cxnLst>
                    <a:rect l="T9" t="T10" r="T11" b="T12"/>
                    <a:pathLst>
                      <a:path w="55" h="17">
                        <a:moveTo>
                          <a:pt x="55" y="17"/>
                        </a:moveTo>
                        <a:lnTo>
                          <a:pt x="34" y="0"/>
                        </a:lnTo>
                        <a:lnTo>
                          <a:pt x="0" y="7"/>
                        </a:lnTo>
                      </a:path>
                    </a:pathLst>
                  </a:custGeom>
                  <a:noFill/>
                  <a:ln w="12700">
                    <a:solidFill>
                      <a:srgbClr val="808080"/>
                    </a:solidFill>
                    <a:prstDash val="solid"/>
                    <a:round/>
                  </a:ln>
                </p:spPr>
                <p:txBody>
                  <a:bodyPr/>
                  <a:lstStyle/>
                  <a:p>
                    <a:endParaRPr lang="zh-CN" altLang="en-US"/>
                  </a:p>
                </p:txBody>
              </p:sp>
              <p:sp>
                <p:nvSpPr>
                  <p:cNvPr id="73" name="Freeform 78"/>
                  <p:cNvSpPr>
                    <a:spLocks noChangeAspect="1"/>
                  </p:cNvSpPr>
                  <p:nvPr/>
                </p:nvSpPr>
                <p:spPr bwMode="auto">
                  <a:xfrm>
                    <a:off x="2049" y="1433"/>
                    <a:ext cx="228" cy="70"/>
                  </a:xfrm>
                  <a:custGeom>
                    <a:avLst/>
                    <a:gdLst>
                      <a:gd name="T0" fmla="*/ 228 w 228"/>
                      <a:gd name="T1" fmla="*/ 35 h 70"/>
                      <a:gd name="T2" fmla="*/ 0 w 228"/>
                      <a:gd name="T3" fmla="*/ 0 h 70"/>
                      <a:gd name="T4" fmla="*/ 6 w 228"/>
                      <a:gd name="T5" fmla="*/ 18 h 70"/>
                      <a:gd name="T6" fmla="*/ 169 w 228"/>
                      <a:gd name="T7" fmla="*/ 43 h 70"/>
                      <a:gd name="T8" fmla="*/ 226 w 228"/>
                      <a:gd name="T9" fmla="*/ 70 h 70"/>
                      <a:gd name="T10" fmla="*/ 228 w 228"/>
                      <a:gd name="T11" fmla="*/ 35 h 70"/>
                      <a:gd name="T12" fmla="*/ 0 60000 65536"/>
                      <a:gd name="T13" fmla="*/ 0 60000 65536"/>
                      <a:gd name="T14" fmla="*/ 0 60000 65536"/>
                      <a:gd name="T15" fmla="*/ 0 60000 65536"/>
                      <a:gd name="T16" fmla="*/ 0 60000 65536"/>
                      <a:gd name="T17" fmla="*/ 0 60000 65536"/>
                      <a:gd name="T18" fmla="*/ 0 w 228"/>
                      <a:gd name="T19" fmla="*/ 0 h 70"/>
                      <a:gd name="T20" fmla="*/ 228 w 228"/>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228" h="70">
                        <a:moveTo>
                          <a:pt x="228" y="35"/>
                        </a:moveTo>
                        <a:lnTo>
                          <a:pt x="0" y="0"/>
                        </a:lnTo>
                        <a:lnTo>
                          <a:pt x="6" y="18"/>
                        </a:lnTo>
                        <a:lnTo>
                          <a:pt x="169" y="43"/>
                        </a:lnTo>
                        <a:lnTo>
                          <a:pt x="226" y="70"/>
                        </a:lnTo>
                        <a:lnTo>
                          <a:pt x="228" y="35"/>
                        </a:lnTo>
                        <a:close/>
                      </a:path>
                    </a:pathLst>
                  </a:custGeom>
                  <a:solidFill>
                    <a:srgbClr val="808080"/>
                  </a:solidFill>
                  <a:ln w="9525">
                    <a:noFill/>
                    <a:round/>
                  </a:ln>
                </p:spPr>
                <p:txBody>
                  <a:bodyPr/>
                  <a:lstStyle/>
                  <a:p>
                    <a:endParaRPr lang="zh-CN" altLang="en-US"/>
                  </a:p>
                </p:txBody>
              </p:sp>
            </p:grpSp>
            <p:grpSp>
              <p:nvGrpSpPr>
                <p:cNvPr id="56" name="Group 79"/>
                <p:cNvGrpSpPr>
                  <a:grpSpLocks noChangeAspect="1"/>
                </p:cNvGrpSpPr>
                <p:nvPr/>
              </p:nvGrpSpPr>
              <p:grpSpPr bwMode="auto">
                <a:xfrm>
                  <a:off x="2607" y="1530"/>
                  <a:ext cx="81" cy="49"/>
                  <a:chOff x="2607" y="1530"/>
                  <a:chExt cx="81" cy="49"/>
                </a:xfrm>
              </p:grpSpPr>
              <p:sp>
                <p:nvSpPr>
                  <p:cNvPr id="66" name="Freeform 80"/>
                  <p:cNvSpPr>
                    <a:spLocks noChangeAspect="1"/>
                  </p:cNvSpPr>
                  <p:nvPr/>
                </p:nvSpPr>
                <p:spPr bwMode="auto">
                  <a:xfrm>
                    <a:off x="2607" y="1530"/>
                    <a:ext cx="81" cy="49"/>
                  </a:xfrm>
                  <a:custGeom>
                    <a:avLst/>
                    <a:gdLst>
                      <a:gd name="T0" fmla="*/ 81 w 81"/>
                      <a:gd name="T1" fmla="*/ 22 h 49"/>
                      <a:gd name="T2" fmla="*/ 65 w 81"/>
                      <a:gd name="T3" fmla="*/ 41 h 49"/>
                      <a:gd name="T4" fmla="*/ 42 w 81"/>
                      <a:gd name="T5" fmla="*/ 49 h 49"/>
                      <a:gd name="T6" fmla="*/ 17 w 81"/>
                      <a:gd name="T7" fmla="*/ 39 h 49"/>
                      <a:gd name="T8" fmla="*/ 0 w 81"/>
                      <a:gd name="T9" fmla="*/ 12 h 49"/>
                      <a:gd name="T10" fmla="*/ 31 w 81"/>
                      <a:gd name="T11" fmla="*/ 0 h 49"/>
                      <a:gd name="T12" fmla="*/ 57 w 81"/>
                      <a:gd name="T13" fmla="*/ 2 h 49"/>
                      <a:gd name="T14" fmla="*/ 81 w 81"/>
                      <a:gd name="T15" fmla="*/ 22 h 49"/>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49"/>
                      <a:gd name="T26" fmla="*/ 81 w 81"/>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49">
                        <a:moveTo>
                          <a:pt x="81" y="22"/>
                        </a:moveTo>
                        <a:lnTo>
                          <a:pt x="65" y="41"/>
                        </a:lnTo>
                        <a:lnTo>
                          <a:pt x="42" y="49"/>
                        </a:lnTo>
                        <a:lnTo>
                          <a:pt x="17" y="39"/>
                        </a:lnTo>
                        <a:lnTo>
                          <a:pt x="0" y="12"/>
                        </a:lnTo>
                        <a:lnTo>
                          <a:pt x="31" y="0"/>
                        </a:lnTo>
                        <a:lnTo>
                          <a:pt x="57" y="2"/>
                        </a:lnTo>
                        <a:lnTo>
                          <a:pt x="81" y="22"/>
                        </a:lnTo>
                        <a:close/>
                      </a:path>
                    </a:pathLst>
                  </a:custGeom>
                  <a:solidFill>
                    <a:srgbClr val="402000"/>
                  </a:solidFill>
                  <a:ln w="9525">
                    <a:noFill/>
                    <a:round/>
                  </a:ln>
                </p:spPr>
                <p:txBody>
                  <a:bodyPr/>
                  <a:lstStyle/>
                  <a:p>
                    <a:endParaRPr lang="zh-CN" altLang="en-US"/>
                  </a:p>
                </p:txBody>
              </p:sp>
              <p:sp>
                <p:nvSpPr>
                  <p:cNvPr id="67" name="Freeform 81"/>
                  <p:cNvSpPr>
                    <a:spLocks noChangeAspect="1"/>
                  </p:cNvSpPr>
                  <p:nvPr/>
                </p:nvSpPr>
                <p:spPr bwMode="auto">
                  <a:xfrm>
                    <a:off x="2620" y="1544"/>
                    <a:ext cx="10" cy="22"/>
                  </a:xfrm>
                  <a:custGeom>
                    <a:avLst/>
                    <a:gdLst>
                      <a:gd name="T0" fmla="*/ 7 w 10"/>
                      <a:gd name="T1" fmla="*/ 8 h 22"/>
                      <a:gd name="T2" fmla="*/ 8 w 10"/>
                      <a:gd name="T3" fmla="*/ 22 h 22"/>
                      <a:gd name="T4" fmla="*/ 3 w 10"/>
                      <a:gd name="T5" fmla="*/ 11 h 22"/>
                      <a:gd name="T6" fmla="*/ 0 w 10"/>
                      <a:gd name="T7" fmla="*/ 4 h 22"/>
                      <a:gd name="T8" fmla="*/ 10 w 10"/>
                      <a:gd name="T9" fmla="*/ 0 h 22"/>
                      <a:gd name="T10" fmla="*/ 7 w 10"/>
                      <a:gd name="T11" fmla="*/ 8 h 22"/>
                      <a:gd name="T12" fmla="*/ 0 60000 65536"/>
                      <a:gd name="T13" fmla="*/ 0 60000 65536"/>
                      <a:gd name="T14" fmla="*/ 0 60000 65536"/>
                      <a:gd name="T15" fmla="*/ 0 60000 65536"/>
                      <a:gd name="T16" fmla="*/ 0 60000 65536"/>
                      <a:gd name="T17" fmla="*/ 0 60000 65536"/>
                      <a:gd name="T18" fmla="*/ 0 w 10"/>
                      <a:gd name="T19" fmla="*/ 0 h 22"/>
                      <a:gd name="T20" fmla="*/ 10 w 10"/>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 h="22">
                        <a:moveTo>
                          <a:pt x="7" y="8"/>
                        </a:moveTo>
                        <a:lnTo>
                          <a:pt x="8" y="22"/>
                        </a:lnTo>
                        <a:lnTo>
                          <a:pt x="3" y="11"/>
                        </a:lnTo>
                        <a:lnTo>
                          <a:pt x="0" y="4"/>
                        </a:lnTo>
                        <a:lnTo>
                          <a:pt x="10" y="0"/>
                        </a:lnTo>
                        <a:lnTo>
                          <a:pt x="7" y="8"/>
                        </a:lnTo>
                        <a:close/>
                      </a:path>
                    </a:pathLst>
                  </a:custGeom>
                  <a:solidFill>
                    <a:srgbClr val="FFC080"/>
                  </a:solidFill>
                  <a:ln w="9525">
                    <a:noFill/>
                    <a:round/>
                  </a:ln>
                </p:spPr>
                <p:txBody>
                  <a:bodyPr/>
                  <a:lstStyle/>
                  <a:p>
                    <a:endParaRPr lang="zh-CN" altLang="en-US"/>
                  </a:p>
                </p:txBody>
              </p:sp>
              <p:sp>
                <p:nvSpPr>
                  <p:cNvPr id="68" name="Freeform 82"/>
                  <p:cNvSpPr>
                    <a:spLocks noChangeAspect="1"/>
                  </p:cNvSpPr>
                  <p:nvPr/>
                </p:nvSpPr>
                <p:spPr bwMode="auto">
                  <a:xfrm>
                    <a:off x="2658" y="1546"/>
                    <a:ext cx="24" cy="25"/>
                  </a:xfrm>
                  <a:custGeom>
                    <a:avLst/>
                    <a:gdLst>
                      <a:gd name="T0" fmla="*/ 15 w 24"/>
                      <a:gd name="T1" fmla="*/ 4 h 25"/>
                      <a:gd name="T2" fmla="*/ 4 w 24"/>
                      <a:gd name="T3" fmla="*/ 0 h 25"/>
                      <a:gd name="T4" fmla="*/ 8 w 24"/>
                      <a:gd name="T5" fmla="*/ 11 h 25"/>
                      <a:gd name="T6" fmla="*/ 0 w 24"/>
                      <a:gd name="T7" fmla="*/ 25 h 25"/>
                      <a:gd name="T8" fmla="*/ 12 w 24"/>
                      <a:gd name="T9" fmla="*/ 19 h 25"/>
                      <a:gd name="T10" fmla="*/ 24 w 24"/>
                      <a:gd name="T11" fmla="*/ 9 h 25"/>
                      <a:gd name="T12" fmla="*/ 15 w 24"/>
                      <a:gd name="T13" fmla="*/ 4 h 25"/>
                      <a:gd name="T14" fmla="*/ 0 60000 65536"/>
                      <a:gd name="T15" fmla="*/ 0 60000 65536"/>
                      <a:gd name="T16" fmla="*/ 0 60000 65536"/>
                      <a:gd name="T17" fmla="*/ 0 60000 65536"/>
                      <a:gd name="T18" fmla="*/ 0 60000 65536"/>
                      <a:gd name="T19" fmla="*/ 0 60000 65536"/>
                      <a:gd name="T20" fmla="*/ 0 60000 65536"/>
                      <a:gd name="T21" fmla="*/ 0 w 24"/>
                      <a:gd name="T22" fmla="*/ 0 h 25"/>
                      <a:gd name="T23" fmla="*/ 24 w 24"/>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5">
                        <a:moveTo>
                          <a:pt x="15" y="4"/>
                        </a:moveTo>
                        <a:lnTo>
                          <a:pt x="4" y="0"/>
                        </a:lnTo>
                        <a:lnTo>
                          <a:pt x="8" y="11"/>
                        </a:lnTo>
                        <a:lnTo>
                          <a:pt x="0" y="25"/>
                        </a:lnTo>
                        <a:lnTo>
                          <a:pt x="12" y="19"/>
                        </a:lnTo>
                        <a:lnTo>
                          <a:pt x="24" y="9"/>
                        </a:lnTo>
                        <a:lnTo>
                          <a:pt x="15" y="4"/>
                        </a:lnTo>
                        <a:close/>
                      </a:path>
                    </a:pathLst>
                  </a:custGeom>
                  <a:solidFill>
                    <a:srgbClr val="FFC080"/>
                  </a:solidFill>
                  <a:ln w="9525">
                    <a:noFill/>
                    <a:round/>
                  </a:ln>
                </p:spPr>
                <p:txBody>
                  <a:bodyPr/>
                  <a:lstStyle/>
                  <a:p>
                    <a:endParaRPr lang="zh-CN" altLang="en-US"/>
                  </a:p>
                </p:txBody>
              </p:sp>
              <p:sp>
                <p:nvSpPr>
                  <p:cNvPr id="69" name="Oval 83"/>
                  <p:cNvSpPr>
                    <a:spLocks noChangeAspect="1" noChangeArrowheads="1"/>
                  </p:cNvSpPr>
                  <p:nvPr/>
                </p:nvSpPr>
                <p:spPr bwMode="auto">
                  <a:xfrm>
                    <a:off x="2634" y="1547"/>
                    <a:ext cx="7" cy="6"/>
                  </a:xfrm>
                  <a:prstGeom prst="ellipse">
                    <a:avLst/>
                  </a:prstGeom>
                  <a:solidFill>
                    <a:srgbClr val="FFC080"/>
                  </a:solidFill>
                  <a:ln w="9525">
                    <a:noFill/>
                    <a:round/>
                  </a:ln>
                </p:spPr>
                <p:txBody>
                  <a:bodyPr/>
                  <a:lstStyle/>
                  <a:p>
                    <a:endParaRPr lang="zh-CN" altLang="en-US"/>
                  </a:p>
                </p:txBody>
              </p:sp>
            </p:grpSp>
            <p:grpSp>
              <p:nvGrpSpPr>
                <p:cNvPr id="57" name="Group 84"/>
                <p:cNvGrpSpPr>
                  <a:grpSpLocks noChangeAspect="1"/>
                </p:cNvGrpSpPr>
                <p:nvPr/>
              </p:nvGrpSpPr>
              <p:grpSpPr bwMode="auto">
                <a:xfrm>
                  <a:off x="2354" y="1489"/>
                  <a:ext cx="125" cy="56"/>
                  <a:chOff x="2354" y="1489"/>
                  <a:chExt cx="125" cy="56"/>
                </a:xfrm>
              </p:grpSpPr>
              <p:sp>
                <p:nvSpPr>
                  <p:cNvPr id="62" name="Freeform 85"/>
                  <p:cNvSpPr>
                    <a:spLocks noChangeAspect="1"/>
                  </p:cNvSpPr>
                  <p:nvPr/>
                </p:nvSpPr>
                <p:spPr bwMode="auto">
                  <a:xfrm>
                    <a:off x="2354" y="1489"/>
                    <a:ext cx="125" cy="56"/>
                  </a:xfrm>
                  <a:custGeom>
                    <a:avLst/>
                    <a:gdLst>
                      <a:gd name="T0" fmla="*/ 125 w 125"/>
                      <a:gd name="T1" fmla="*/ 23 h 56"/>
                      <a:gd name="T2" fmla="*/ 125 w 125"/>
                      <a:gd name="T3" fmla="*/ 36 h 56"/>
                      <a:gd name="T4" fmla="*/ 108 w 125"/>
                      <a:gd name="T5" fmla="*/ 43 h 56"/>
                      <a:gd name="T6" fmla="*/ 90 w 125"/>
                      <a:gd name="T7" fmla="*/ 52 h 56"/>
                      <a:gd name="T8" fmla="*/ 63 w 125"/>
                      <a:gd name="T9" fmla="*/ 56 h 56"/>
                      <a:gd name="T10" fmla="*/ 39 w 125"/>
                      <a:gd name="T11" fmla="*/ 46 h 56"/>
                      <a:gd name="T12" fmla="*/ 0 w 125"/>
                      <a:gd name="T13" fmla="*/ 15 h 56"/>
                      <a:gd name="T14" fmla="*/ 43 w 125"/>
                      <a:gd name="T15" fmla="*/ 0 h 56"/>
                      <a:gd name="T16" fmla="*/ 75 w 125"/>
                      <a:gd name="T17" fmla="*/ 0 h 56"/>
                      <a:gd name="T18" fmla="*/ 98 w 125"/>
                      <a:gd name="T19" fmla="*/ 9 h 56"/>
                      <a:gd name="T20" fmla="*/ 125 w 125"/>
                      <a:gd name="T21" fmla="*/ 23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5"/>
                      <a:gd name="T34" fmla="*/ 0 h 56"/>
                      <a:gd name="T35" fmla="*/ 125 w 125"/>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5" h="56">
                        <a:moveTo>
                          <a:pt x="125" y="23"/>
                        </a:moveTo>
                        <a:lnTo>
                          <a:pt x="125" y="36"/>
                        </a:lnTo>
                        <a:lnTo>
                          <a:pt x="108" y="43"/>
                        </a:lnTo>
                        <a:lnTo>
                          <a:pt x="90" y="52"/>
                        </a:lnTo>
                        <a:lnTo>
                          <a:pt x="63" y="56"/>
                        </a:lnTo>
                        <a:lnTo>
                          <a:pt x="39" y="46"/>
                        </a:lnTo>
                        <a:lnTo>
                          <a:pt x="0" y="15"/>
                        </a:lnTo>
                        <a:lnTo>
                          <a:pt x="43" y="0"/>
                        </a:lnTo>
                        <a:lnTo>
                          <a:pt x="75" y="0"/>
                        </a:lnTo>
                        <a:lnTo>
                          <a:pt x="98" y="9"/>
                        </a:lnTo>
                        <a:lnTo>
                          <a:pt x="125" y="23"/>
                        </a:lnTo>
                        <a:close/>
                      </a:path>
                    </a:pathLst>
                  </a:custGeom>
                  <a:solidFill>
                    <a:srgbClr val="402000"/>
                  </a:solidFill>
                  <a:ln w="9525">
                    <a:noFill/>
                    <a:round/>
                  </a:ln>
                </p:spPr>
                <p:txBody>
                  <a:bodyPr/>
                  <a:lstStyle/>
                  <a:p>
                    <a:endParaRPr lang="zh-CN" altLang="en-US"/>
                  </a:p>
                </p:txBody>
              </p:sp>
              <p:sp>
                <p:nvSpPr>
                  <p:cNvPr id="63" name="Freeform 86"/>
                  <p:cNvSpPr>
                    <a:spLocks noChangeAspect="1"/>
                  </p:cNvSpPr>
                  <p:nvPr/>
                </p:nvSpPr>
                <p:spPr bwMode="auto">
                  <a:xfrm>
                    <a:off x="2432" y="1501"/>
                    <a:ext cx="32" cy="38"/>
                  </a:xfrm>
                  <a:custGeom>
                    <a:avLst/>
                    <a:gdLst>
                      <a:gd name="T0" fmla="*/ 32 w 32"/>
                      <a:gd name="T1" fmla="*/ 16 h 38"/>
                      <a:gd name="T2" fmla="*/ 30 w 32"/>
                      <a:gd name="T3" fmla="*/ 25 h 38"/>
                      <a:gd name="T4" fmla="*/ 16 w 32"/>
                      <a:gd name="T5" fmla="*/ 31 h 38"/>
                      <a:gd name="T6" fmla="*/ 0 w 32"/>
                      <a:gd name="T7" fmla="*/ 38 h 38"/>
                      <a:gd name="T8" fmla="*/ 8 w 32"/>
                      <a:gd name="T9" fmla="*/ 25 h 38"/>
                      <a:gd name="T10" fmla="*/ 9 w 32"/>
                      <a:gd name="T11" fmla="*/ 12 h 38"/>
                      <a:gd name="T12" fmla="*/ 3 w 32"/>
                      <a:gd name="T13" fmla="*/ 0 h 38"/>
                      <a:gd name="T14" fmla="*/ 32 w 32"/>
                      <a:gd name="T15" fmla="*/ 16 h 38"/>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38"/>
                      <a:gd name="T26" fmla="*/ 32 w 32"/>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38">
                        <a:moveTo>
                          <a:pt x="32" y="16"/>
                        </a:moveTo>
                        <a:lnTo>
                          <a:pt x="30" y="25"/>
                        </a:lnTo>
                        <a:lnTo>
                          <a:pt x="16" y="31"/>
                        </a:lnTo>
                        <a:lnTo>
                          <a:pt x="0" y="38"/>
                        </a:lnTo>
                        <a:lnTo>
                          <a:pt x="8" y="25"/>
                        </a:lnTo>
                        <a:lnTo>
                          <a:pt x="9" y="12"/>
                        </a:lnTo>
                        <a:lnTo>
                          <a:pt x="3" y="0"/>
                        </a:lnTo>
                        <a:lnTo>
                          <a:pt x="32" y="16"/>
                        </a:lnTo>
                        <a:close/>
                      </a:path>
                    </a:pathLst>
                  </a:custGeom>
                  <a:solidFill>
                    <a:srgbClr val="FFC080"/>
                  </a:solidFill>
                  <a:ln w="9525">
                    <a:noFill/>
                    <a:round/>
                  </a:ln>
                </p:spPr>
                <p:txBody>
                  <a:bodyPr/>
                  <a:lstStyle/>
                  <a:p>
                    <a:endParaRPr lang="zh-CN" altLang="en-US"/>
                  </a:p>
                </p:txBody>
              </p:sp>
              <p:sp>
                <p:nvSpPr>
                  <p:cNvPr id="64" name="Freeform 87"/>
                  <p:cNvSpPr>
                    <a:spLocks noChangeAspect="1"/>
                  </p:cNvSpPr>
                  <p:nvPr/>
                </p:nvSpPr>
                <p:spPr bwMode="auto">
                  <a:xfrm>
                    <a:off x="2373" y="1501"/>
                    <a:ext cx="20" cy="27"/>
                  </a:xfrm>
                  <a:custGeom>
                    <a:avLst/>
                    <a:gdLst>
                      <a:gd name="T0" fmla="*/ 20 w 20"/>
                      <a:gd name="T1" fmla="*/ 0 h 27"/>
                      <a:gd name="T2" fmla="*/ 15 w 20"/>
                      <a:gd name="T3" fmla="*/ 10 h 27"/>
                      <a:gd name="T4" fmla="*/ 17 w 20"/>
                      <a:gd name="T5" fmla="*/ 27 h 27"/>
                      <a:gd name="T6" fmla="*/ 7 w 20"/>
                      <a:gd name="T7" fmla="*/ 19 h 27"/>
                      <a:gd name="T8" fmla="*/ 0 w 20"/>
                      <a:gd name="T9" fmla="*/ 12 h 27"/>
                      <a:gd name="T10" fmla="*/ 1 w 20"/>
                      <a:gd name="T11" fmla="*/ 6 h 27"/>
                      <a:gd name="T12" fmla="*/ 11 w 20"/>
                      <a:gd name="T13" fmla="*/ 2 h 27"/>
                      <a:gd name="T14" fmla="*/ 20 w 20"/>
                      <a:gd name="T15" fmla="*/ 0 h 27"/>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7"/>
                      <a:gd name="T26" fmla="*/ 20 w 20"/>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7">
                        <a:moveTo>
                          <a:pt x="20" y="0"/>
                        </a:moveTo>
                        <a:lnTo>
                          <a:pt x="15" y="10"/>
                        </a:lnTo>
                        <a:lnTo>
                          <a:pt x="17" y="27"/>
                        </a:lnTo>
                        <a:lnTo>
                          <a:pt x="7" y="19"/>
                        </a:lnTo>
                        <a:lnTo>
                          <a:pt x="0" y="12"/>
                        </a:lnTo>
                        <a:lnTo>
                          <a:pt x="1" y="6"/>
                        </a:lnTo>
                        <a:lnTo>
                          <a:pt x="11" y="2"/>
                        </a:lnTo>
                        <a:lnTo>
                          <a:pt x="20" y="0"/>
                        </a:lnTo>
                        <a:close/>
                      </a:path>
                    </a:pathLst>
                  </a:custGeom>
                  <a:solidFill>
                    <a:srgbClr val="FFC080"/>
                  </a:solidFill>
                  <a:ln w="9525">
                    <a:noFill/>
                    <a:round/>
                  </a:ln>
                </p:spPr>
                <p:txBody>
                  <a:bodyPr/>
                  <a:lstStyle/>
                  <a:p>
                    <a:endParaRPr lang="zh-CN" altLang="en-US"/>
                  </a:p>
                </p:txBody>
              </p:sp>
              <p:sp>
                <p:nvSpPr>
                  <p:cNvPr id="65" name="Oval 88"/>
                  <p:cNvSpPr>
                    <a:spLocks noChangeAspect="1" noChangeArrowheads="1"/>
                  </p:cNvSpPr>
                  <p:nvPr/>
                </p:nvSpPr>
                <p:spPr bwMode="auto">
                  <a:xfrm>
                    <a:off x="2399" y="1505"/>
                    <a:ext cx="10" cy="10"/>
                  </a:xfrm>
                  <a:prstGeom prst="ellipse">
                    <a:avLst/>
                  </a:prstGeom>
                  <a:solidFill>
                    <a:srgbClr val="FFC080"/>
                  </a:solidFill>
                  <a:ln w="9525">
                    <a:noFill/>
                    <a:round/>
                  </a:ln>
                </p:spPr>
                <p:txBody>
                  <a:bodyPr/>
                  <a:lstStyle/>
                  <a:p>
                    <a:endParaRPr lang="zh-CN" altLang="en-US"/>
                  </a:p>
                </p:txBody>
              </p:sp>
            </p:grpSp>
            <p:grpSp>
              <p:nvGrpSpPr>
                <p:cNvPr id="58" name="Group 89"/>
                <p:cNvGrpSpPr>
                  <a:grpSpLocks noChangeAspect="1"/>
                </p:cNvGrpSpPr>
                <p:nvPr/>
              </p:nvGrpSpPr>
              <p:grpSpPr bwMode="auto">
                <a:xfrm>
                  <a:off x="1916" y="1099"/>
                  <a:ext cx="553" cy="878"/>
                  <a:chOff x="1916" y="1099"/>
                  <a:chExt cx="553" cy="878"/>
                </a:xfrm>
              </p:grpSpPr>
              <p:sp>
                <p:nvSpPr>
                  <p:cNvPr id="60" name="Freeform 90"/>
                  <p:cNvSpPr>
                    <a:spLocks noChangeAspect="1"/>
                  </p:cNvSpPr>
                  <p:nvPr/>
                </p:nvSpPr>
                <p:spPr bwMode="auto">
                  <a:xfrm>
                    <a:off x="1916" y="1099"/>
                    <a:ext cx="553" cy="878"/>
                  </a:xfrm>
                  <a:custGeom>
                    <a:avLst/>
                    <a:gdLst>
                      <a:gd name="T0" fmla="*/ 184 w 553"/>
                      <a:gd name="T1" fmla="*/ 422 h 878"/>
                      <a:gd name="T2" fmla="*/ 180 w 553"/>
                      <a:gd name="T3" fmla="*/ 482 h 878"/>
                      <a:gd name="T4" fmla="*/ 139 w 553"/>
                      <a:gd name="T5" fmla="*/ 526 h 878"/>
                      <a:gd name="T6" fmla="*/ 160 w 553"/>
                      <a:gd name="T7" fmla="*/ 599 h 878"/>
                      <a:gd name="T8" fmla="*/ 199 w 553"/>
                      <a:gd name="T9" fmla="*/ 676 h 878"/>
                      <a:gd name="T10" fmla="*/ 248 w 553"/>
                      <a:gd name="T11" fmla="*/ 730 h 878"/>
                      <a:gd name="T12" fmla="*/ 316 w 553"/>
                      <a:gd name="T13" fmla="*/ 772 h 878"/>
                      <a:gd name="T14" fmla="*/ 391 w 553"/>
                      <a:gd name="T15" fmla="*/ 806 h 878"/>
                      <a:gd name="T16" fmla="*/ 480 w 553"/>
                      <a:gd name="T17" fmla="*/ 835 h 878"/>
                      <a:gd name="T18" fmla="*/ 536 w 553"/>
                      <a:gd name="T19" fmla="*/ 842 h 878"/>
                      <a:gd name="T20" fmla="*/ 544 w 553"/>
                      <a:gd name="T21" fmla="*/ 878 h 878"/>
                      <a:gd name="T22" fmla="*/ 455 w 553"/>
                      <a:gd name="T23" fmla="*/ 857 h 878"/>
                      <a:gd name="T24" fmla="*/ 386 w 553"/>
                      <a:gd name="T25" fmla="*/ 835 h 878"/>
                      <a:gd name="T26" fmla="*/ 323 w 553"/>
                      <a:gd name="T27" fmla="*/ 808 h 878"/>
                      <a:gd name="T28" fmla="*/ 259 w 553"/>
                      <a:gd name="T29" fmla="*/ 774 h 878"/>
                      <a:gd name="T30" fmla="*/ 201 w 553"/>
                      <a:gd name="T31" fmla="*/ 731 h 878"/>
                      <a:gd name="T32" fmla="*/ 154 w 553"/>
                      <a:gd name="T33" fmla="*/ 674 h 878"/>
                      <a:gd name="T34" fmla="*/ 97 w 553"/>
                      <a:gd name="T35" fmla="*/ 595 h 878"/>
                      <a:gd name="T36" fmla="*/ 28 w 553"/>
                      <a:gd name="T37" fmla="*/ 499 h 878"/>
                      <a:gd name="T38" fmla="*/ 9 w 553"/>
                      <a:gd name="T39" fmla="*/ 445 h 878"/>
                      <a:gd name="T40" fmla="*/ 13 w 553"/>
                      <a:gd name="T41" fmla="*/ 349 h 878"/>
                      <a:gd name="T42" fmla="*/ 7 w 553"/>
                      <a:gd name="T43" fmla="*/ 232 h 878"/>
                      <a:gd name="T44" fmla="*/ 0 w 553"/>
                      <a:gd name="T45" fmla="*/ 147 h 878"/>
                      <a:gd name="T46" fmla="*/ 5 w 553"/>
                      <a:gd name="T47" fmla="*/ 68 h 878"/>
                      <a:gd name="T48" fmla="*/ 18 w 553"/>
                      <a:gd name="T49" fmla="*/ 0 h 878"/>
                      <a:gd name="T50" fmla="*/ 20 w 553"/>
                      <a:gd name="T51" fmla="*/ 72 h 878"/>
                      <a:gd name="T52" fmla="*/ 22 w 553"/>
                      <a:gd name="T53" fmla="*/ 147 h 878"/>
                      <a:gd name="T54" fmla="*/ 33 w 553"/>
                      <a:gd name="T55" fmla="*/ 228 h 878"/>
                      <a:gd name="T56" fmla="*/ 52 w 553"/>
                      <a:gd name="T57" fmla="*/ 304 h 878"/>
                      <a:gd name="T58" fmla="*/ 86 w 553"/>
                      <a:gd name="T59" fmla="*/ 337 h 878"/>
                      <a:gd name="T60" fmla="*/ 133 w 553"/>
                      <a:gd name="T61" fmla="*/ 354 h 878"/>
                      <a:gd name="T62" fmla="*/ 173 w 553"/>
                      <a:gd name="T63" fmla="*/ 392 h 8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53"/>
                      <a:gd name="T97" fmla="*/ 0 h 878"/>
                      <a:gd name="T98" fmla="*/ 553 w 553"/>
                      <a:gd name="T99" fmla="*/ 878 h 8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53" h="878">
                        <a:moveTo>
                          <a:pt x="173" y="392"/>
                        </a:moveTo>
                        <a:lnTo>
                          <a:pt x="184" y="422"/>
                        </a:lnTo>
                        <a:lnTo>
                          <a:pt x="188" y="452"/>
                        </a:lnTo>
                        <a:lnTo>
                          <a:pt x="180" y="482"/>
                        </a:lnTo>
                        <a:lnTo>
                          <a:pt x="163" y="509"/>
                        </a:lnTo>
                        <a:lnTo>
                          <a:pt x="139" y="526"/>
                        </a:lnTo>
                        <a:lnTo>
                          <a:pt x="148" y="561"/>
                        </a:lnTo>
                        <a:lnTo>
                          <a:pt x="160" y="599"/>
                        </a:lnTo>
                        <a:lnTo>
                          <a:pt x="177" y="640"/>
                        </a:lnTo>
                        <a:lnTo>
                          <a:pt x="199" y="676"/>
                        </a:lnTo>
                        <a:lnTo>
                          <a:pt x="222" y="705"/>
                        </a:lnTo>
                        <a:lnTo>
                          <a:pt x="248" y="730"/>
                        </a:lnTo>
                        <a:lnTo>
                          <a:pt x="282" y="754"/>
                        </a:lnTo>
                        <a:lnTo>
                          <a:pt x="316" y="772"/>
                        </a:lnTo>
                        <a:lnTo>
                          <a:pt x="350" y="789"/>
                        </a:lnTo>
                        <a:lnTo>
                          <a:pt x="391" y="806"/>
                        </a:lnTo>
                        <a:lnTo>
                          <a:pt x="433" y="819"/>
                        </a:lnTo>
                        <a:lnTo>
                          <a:pt x="480" y="835"/>
                        </a:lnTo>
                        <a:lnTo>
                          <a:pt x="516" y="844"/>
                        </a:lnTo>
                        <a:lnTo>
                          <a:pt x="536" y="842"/>
                        </a:lnTo>
                        <a:lnTo>
                          <a:pt x="553" y="855"/>
                        </a:lnTo>
                        <a:lnTo>
                          <a:pt x="544" y="878"/>
                        </a:lnTo>
                        <a:lnTo>
                          <a:pt x="489" y="868"/>
                        </a:lnTo>
                        <a:lnTo>
                          <a:pt x="455" y="857"/>
                        </a:lnTo>
                        <a:lnTo>
                          <a:pt x="421" y="848"/>
                        </a:lnTo>
                        <a:lnTo>
                          <a:pt x="386" y="835"/>
                        </a:lnTo>
                        <a:lnTo>
                          <a:pt x="352" y="821"/>
                        </a:lnTo>
                        <a:lnTo>
                          <a:pt x="323" y="808"/>
                        </a:lnTo>
                        <a:lnTo>
                          <a:pt x="293" y="793"/>
                        </a:lnTo>
                        <a:lnTo>
                          <a:pt x="259" y="774"/>
                        </a:lnTo>
                        <a:lnTo>
                          <a:pt x="229" y="757"/>
                        </a:lnTo>
                        <a:lnTo>
                          <a:pt x="201" y="731"/>
                        </a:lnTo>
                        <a:lnTo>
                          <a:pt x="180" y="706"/>
                        </a:lnTo>
                        <a:lnTo>
                          <a:pt x="154" y="674"/>
                        </a:lnTo>
                        <a:lnTo>
                          <a:pt x="126" y="635"/>
                        </a:lnTo>
                        <a:lnTo>
                          <a:pt x="97" y="595"/>
                        </a:lnTo>
                        <a:lnTo>
                          <a:pt x="52" y="535"/>
                        </a:lnTo>
                        <a:lnTo>
                          <a:pt x="28" y="499"/>
                        </a:lnTo>
                        <a:lnTo>
                          <a:pt x="15" y="471"/>
                        </a:lnTo>
                        <a:lnTo>
                          <a:pt x="9" y="445"/>
                        </a:lnTo>
                        <a:lnTo>
                          <a:pt x="9" y="403"/>
                        </a:lnTo>
                        <a:lnTo>
                          <a:pt x="13" y="349"/>
                        </a:lnTo>
                        <a:lnTo>
                          <a:pt x="13" y="287"/>
                        </a:lnTo>
                        <a:lnTo>
                          <a:pt x="7" y="232"/>
                        </a:lnTo>
                        <a:lnTo>
                          <a:pt x="1" y="183"/>
                        </a:lnTo>
                        <a:lnTo>
                          <a:pt x="0" y="147"/>
                        </a:lnTo>
                        <a:lnTo>
                          <a:pt x="0" y="108"/>
                        </a:lnTo>
                        <a:lnTo>
                          <a:pt x="5" y="68"/>
                        </a:lnTo>
                        <a:lnTo>
                          <a:pt x="11" y="38"/>
                        </a:lnTo>
                        <a:lnTo>
                          <a:pt x="18" y="0"/>
                        </a:lnTo>
                        <a:lnTo>
                          <a:pt x="24" y="27"/>
                        </a:lnTo>
                        <a:lnTo>
                          <a:pt x="20" y="72"/>
                        </a:lnTo>
                        <a:lnTo>
                          <a:pt x="20" y="108"/>
                        </a:lnTo>
                        <a:lnTo>
                          <a:pt x="22" y="147"/>
                        </a:lnTo>
                        <a:lnTo>
                          <a:pt x="26" y="189"/>
                        </a:lnTo>
                        <a:lnTo>
                          <a:pt x="33" y="228"/>
                        </a:lnTo>
                        <a:lnTo>
                          <a:pt x="41" y="266"/>
                        </a:lnTo>
                        <a:lnTo>
                          <a:pt x="52" y="304"/>
                        </a:lnTo>
                        <a:lnTo>
                          <a:pt x="62" y="334"/>
                        </a:lnTo>
                        <a:lnTo>
                          <a:pt x="86" y="337"/>
                        </a:lnTo>
                        <a:lnTo>
                          <a:pt x="111" y="345"/>
                        </a:lnTo>
                        <a:lnTo>
                          <a:pt x="133" y="354"/>
                        </a:lnTo>
                        <a:lnTo>
                          <a:pt x="154" y="368"/>
                        </a:lnTo>
                        <a:lnTo>
                          <a:pt x="173" y="392"/>
                        </a:lnTo>
                        <a:close/>
                      </a:path>
                    </a:pathLst>
                  </a:custGeom>
                  <a:solidFill>
                    <a:srgbClr val="808080"/>
                  </a:solidFill>
                  <a:ln w="12700">
                    <a:solidFill>
                      <a:srgbClr val="404040"/>
                    </a:solidFill>
                    <a:prstDash val="solid"/>
                    <a:round/>
                  </a:ln>
                </p:spPr>
                <p:txBody>
                  <a:bodyPr/>
                  <a:lstStyle/>
                  <a:p>
                    <a:endParaRPr lang="zh-CN" altLang="en-US"/>
                  </a:p>
                </p:txBody>
              </p:sp>
              <p:sp>
                <p:nvSpPr>
                  <p:cNvPr id="61" name="Oval 91"/>
                  <p:cNvSpPr>
                    <a:spLocks noChangeAspect="1" noChangeArrowheads="1"/>
                  </p:cNvSpPr>
                  <p:nvPr/>
                </p:nvSpPr>
                <p:spPr bwMode="auto">
                  <a:xfrm>
                    <a:off x="1939" y="1465"/>
                    <a:ext cx="136" cy="155"/>
                  </a:xfrm>
                  <a:prstGeom prst="ellipse">
                    <a:avLst/>
                  </a:prstGeom>
                  <a:solidFill>
                    <a:srgbClr val="C0C0C0"/>
                  </a:solidFill>
                  <a:ln w="9525">
                    <a:noFill/>
                    <a:round/>
                  </a:ln>
                </p:spPr>
                <p:txBody>
                  <a:bodyPr/>
                  <a:lstStyle/>
                  <a:p>
                    <a:endParaRPr lang="zh-CN" altLang="en-US"/>
                  </a:p>
                </p:txBody>
              </p:sp>
            </p:grpSp>
            <p:sp>
              <p:nvSpPr>
                <p:cNvPr id="59" name="Freeform 92"/>
                <p:cNvSpPr>
                  <a:spLocks noChangeAspect="1"/>
                </p:cNvSpPr>
                <p:nvPr/>
              </p:nvSpPr>
              <p:spPr bwMode="auto">
                <a:xfrm>
                  <a:off x="2089" y="1887"/>
                  <a:ext cx="250" cy="247"/>
                </a:xfrm>
                <a:custGeom>
                  <a:avLst/>
                  <a:gdLst>
                    <a:gd name="T0" fmla="*/ 250 w 250"/>
                    <a:gd name="T1" fmla="*/ 140 h 247"/>
                    <a:gd name="T2" fmla="*/ 194 w 250"/>
                    <a:gd name="T3" fmla="*/ 118 h 247"/>
                    <a:gd name="T4" fmla="*/ 136 w 250"/>
                    <a:gd name="T5" fmla="*/ 89 h 247"/>
                    <a:gd name="T6" fmla="*/ 89 w 250"/>
                    <a:gd name="T7" fmla="*/ 67 h 247"/>
                    <a:gd name="T8" fmla="*/ 32 w 250"/>
                    <a:gd name="T9" fmla="*/ 26 h 247"/>
                    <a:gd name="T10" fmla="*/ 0 w 250"/>
                    <a:gd name="T11" fmla="*/ 0 h 247"/>
                    <a:gd name="T12" fmla="*/ 51 w 250"/>
                    <a:gd name="T13" fmla="*/ 65 h 247"/>
                    <a:gd name="T14" fmla="*/ 78 w 250"/>
                    <a:gd name="T15" fmla="*/ 99 h 247"/>
                    <a:gd name="T16" fmla="*/ 100 w 250"/>
                    <a:gd name="T17" fmla="*/ 133 h 247"/>
                    <a:gd name="T18" fmla="*/ 125 w 250"/>
                    <a:gd name="T19" fmla="*/ 167 h 247"/>
                    <a:gd name="T20" fmla="*/ 138 w 250"/>
                    <a:gd name="T21" fmla="*/ 201 h 247"/>
                    <a:gd name="T22" fmla="*/ 155 w 250"/>
                    <a:gd name="T23" fmla="*/ 230 h 247"/>
                    <a:gd name="T24" fmla="*/ 172 w 250"/>
                    <a:gd name="T25" fmla="*/ 247 h 247"/>
                    <a:gd name="T26" fmla="*/ 180 w 250"/>
                    <a:gd name="T27" fmla="*/ 213 h 247"/>
                    <a:gd name="T28" fmla="*/ 199 w 250"/>
                    <a:gd name="T29" fmla="*/ 190 h 247"/>
                    <a:gd name="T30" fmla="*/ 226 w 250"/>
                    <a:gd name="T31" fmla="*/ 170 h 247"/>
                    <a:gd name="T32" fmla="*/ 250 w 250"/>
                    <a:gd name="T33" fmla="*/ 140 h 2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0"/>
                    <a:gd name="T52" fmla="*/ 0 h 247"/>
                    <a:gd name="T53" fmla="*/ 250 w 250"/>
                    <a:gd name="T54" fmla="*/ 247 h 2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0" h="247">
                      <a:moveTo>
                        <a:pt x="250" y="140"/>
                      </a:moveTo>
                      <a:lnTo>
                        <a:pt x="194" y="118"/>
                      </a:lnTo>
                      <a:lnTo>
                        <a:pt x="136" y="89"/>
                      </a:lnTo>
                      <a:lnTo>
                        <a:pt x="89" y="67"/>
                      </a:lnTo>
                      <a:lnTo>
                        <a:pt x="32" y="26"/>
                      </a:lnTo>
                      <a:lnTo>
                        <a:pt x="0" y="0"/>
                      </a:lnTo>
                      <a:lnTo>
                        <a:pt x="51" y="65"/>
                      </a:lnTo>
                      <a:lnTo>
                        <a:pt x="78" y="99"/>
                      </a:lnTo>
                      <a:lnTo>
                        <a:pt x="100" y="133"/>
                      </a:lnTo>
                      <a:lnTo>
                        <a:pt x="125" y="167"/>
                      </a:lnTo>
                      <a:lnTo>
                        <a:pt x="138" y="201"/>
                      </a:lnTo>
                      <a:lnTo>
                        <a:pt x="155" y="230"/>
                      </a:lnTo>
                      <a:lnTo>
                        <a:pt x="172" y="247"/>
                      </a:lnTo>
                      <a:lnTo>
                        <a:pt x="180" y="213"/>
                      </a:lnTo>
                      <a:lnTo>
                        <a:pt x="199" y="190"/>
                      </a:lnTo>
                      <a:lnTo>
                        <a:pt x="226" y="170"/>
                      </a:lnTo>
                      <a:lnTo>
                        <a:pt x="250" y="140"/>
                      </a:lnTo>
                      <a:close/>
                    </a:path>
                  </a:pathLst>
                </a:custGeom>
                <a:solidFill>
                  <a:srgbClr val="402000"/>
                </a:solidFill>
                <a:ln w="9525">
                  <a:noFill/>
                  <a:round/>
                </a:ln>
              </p:spPr>
              <p:txBody>
                <a:bodyPr/>
                <a:lstStyle/>
                <a:p>
                  <a:endParaRPr lang="zh-CN" altLang="en-US"/>
                </a:p>
              </p:txBody>
            </p:sp>
          </p:grpSp>
        </p:grpSp>
        <p:grpSp>
          <p:nvGrpSpPr>
            <p:cNvPr id="38" name="Group 93"/>
            <p:cNvGrpSpPr>
              <a:grpSpLocks noChangeAspect="1"/>
            </p:cNvGrpSpPr>
            <p:nvPr/>
          </p:nvGrpSpPr>
          <p:grpSpPr bwMode="auto">
            <a:xfrm>
              <a:off x="1192" y="2347"/>
              <a:ext cx="396" cy="1057"/>
              <a:chOff x="1152" y="2539"/>
              <a:chExt cx="396" cy="1057"/>
            </a:xfrm>
          </p:grpSpPr>
          <p:sp>
            <p:nvSpPr>
              <p:cNvPr id="39" name="Freeform 94"/>
              <p:cNvSpPr>
                <a:spLocks noChangeAspect="1"/>
              </p:cNvSpPr>
              <p:nvPr/>
            </p:nvSpPr>
            <p:spPr bwMode="auto">
              <a:xfrm>
                <a:off x="1152" y="2539"/>
                <a:ext cx="396" cy="1057"/>
              </a:xfrm>
              <a:custGeom>
                <a:avLst/>
                <a:gdLst>
                  <a:gd name="T0" fmla="*/ 381 w 396"/>
                  <a:gd name="T1" fmla="*/ 1019 h 1057"/>
                  <a:gd name="T2" fmla="*/ 396 w 396"/>
                  <a:gd name="T3" fmla="*/ 989 h 1057"/>
                  <a:gd name="T4" fmla="*/ 396 w 396"/>
                  <a:gd name="T5" fmla="*/ 480 h 1057"/>
                  <a:gd name="T6" fmla="*/ 388 w 396"/>
                  <a:gd name="T7" fmla="*/ 446 h 1057"/>
                  <a:gd name="T8" fmla="*/ 373 w 396"/>
                  <a:gd name="T9" fmla="*/ 420 h 1057"/>
                  <a:gd name="T10" fmla="*/ 324 w 396"/>
                  <a:gd name="T11" fmla="*/ 390 h 1057"/>
                  <a:gd name="T12" fmla="*/ 264 w 396"/>
                  <a:gd name="T13" fmla="*/ 379 h 1057"/>
                  <a:gd name="T14" fmla="*/ 196 w 396"/>
                  <a:gd name="T15" fmla="*/ 364 h 1057"/>
                  <a:gd name="T16" fmla="*/ 140 w 396"/>
                  <a:gd name="T17" fmla="*/ 345 h 1057"/>
                  <a:gd name="T18" fmla="*/ 94 w 396"/>
                  <a:gd name="T19" fmla="*/ 318 h 1057"/>
                  <a:gd name="T20" fmla="*/ 60 w 396"/>
                  <a:gd name="T21" fmla="*/ 281 h 1057"/>
                  <a:gd name="T22" fmla="*/ 45 w 396"/>
                  <a:gd name="T23" fmla="*/ 239 h 1057"/>
                  <a:gd name="T24" fmla="*/ 32 w 396"/>
                  <a:gd name="T25" fmla="*/ 194 h 1057"/>
                  <a:gd name="T26" fmla="*/ 38 w 396"/>
                  <a:gd name="T27" fmla="*/ 162 h 1057"/>
                  <a:gd name="T28" fmla="*/ 53 w 396"/>
                  <a:gd name="T29" fmla="*/ 132 h 1057"/>
                  <a:gd name="T30" fmla="*/ 74 w 396"/>
                  <a:gd name="T31" fmla="*/ 111 h 1057"/>
                  <a:gd name="T32" fmla="*/ 106 w 396"/>
                  <a:gd name="T33" fmla="*/ 89 h 1057"/>
                  <a:gd name="T34" fmla="*/ 138 w 396"/>
                  <a:gd name="T35" fmla="*/ 74 h 1057"/>
                  <a:gd name="T36" fmla="*/ 172 w 396"/>
                  <a:gd name="T37" fmla="*/ 62 h 1057"/>
                  <a:gd name="T38" fmla="*/ 211 w 396"/>
                  <a:gd name="T39" fmla="*/ 53 h 1057"/>
                  <a:gd name="T40" fmla="*/ 249 w 396"/>
                  <a:gd name="T41" fmla="*/ 44 h 1057"/>
                  <a:gd name="T42" fmla="*/ 290 w 396"/>
                  <a:gd name="T43" fmla="*/ 38 h 1057"/>
                  <a:gd name="T44" fmla="*/ 339 w 396"/>
                  <a:gd name="T45" fmla="*/ 30 h 1057"/>
                  <a:gd name="T46" fmla="*/ 349 w 396"/>
                  <a:gd name="T47" fmla="*/ 0 h 1057"/>
                  <a:gd name="T48" fmla="*/ 296 w 396"/>
                  <a:gd name="T49" fmla="*/ 8 h 1057"/>
                  <a:gd name="T50" fmla="*/ 241 w 396"/>
                  <a:gd name="T51" fmla="*/ 15 h 1057"/>
                  <a:gd name="T52" fmla="*/ 189 w 396"/>
                  <a:gd name="T53" fmla="*/ 25 h 1057"/>
                  <a:gd name="T54" fmla="*/ 138 w 396"/>
                  <a:gd name="T55" fmla="*/ 40 h 1057"/>
                  <a:gd name="T56" fmla="*/ 96 w 396"/>
                  <a:gd name="T57" fmla="*/ 59 h 1057"/>
                  <a:gd name="T58" fmla="*/ 59 w 396"/>
                  <a:gd name="T59" fmla="*/ 81 h 1057"/>
                  <a:gd name="T60" fmla="*/ 34 w 396"/>
                  <a:gd name="T61" fmla="*/ 109 h 1057"/>
                  <a:gd name="T62" fmla="*/ 17 w 396"/>
                  <a:gd name="T63" fmla="*/ 136 h 1057"/>
                  <a:gd name="T64" fmla="*/ 8 w 396"/>
                  <a:gd name="T65" fmla="*/ 158 h 1057"/>
                  <a:gd name="T66" fmla="*/ 0 w 396"/>
                  <a:gd name="T67" fmla="*/ 194 h 1057"/>
                  <a:gd name="T68" fmla="*/ 0 w 396"/>
                  <a:gd name="T69" fmla="*/ 853 h 1057"/>
                  <a:gd name="T70" fmla="*/ 12 w 396"/>
                  <a:gd name="T71" fmla="*/ 902 h 1057"/>
                  <a:gd name="T72" fmla="*/ 34 w 396"/>
                  <a:gd name="T73" fmla="*/ 955 h 1057"/>
                  <a:gd name="T74" fmla="*/ 79 w 396"/>
                  <a:gd name="T75" fmla="*/ 1000 h 1057"/>
                  <a:gd name="T76" fmla="*/ 140 w 396"/>
                  <a:gd name="T77" fmla="*/ 1023 h 1057"/>
                  <a:gd name="T78" fmla="*/ 200 w 396"/>
                  <a:gd name="T79" fmla="*/ 1042 h 1057"/>
                  <a:gd name="T80" fmla="*/ 264 w 396"/>
                  <a:gd name="T81" fmla="*/ 1053 h 1057"/>
                  <a:gd name="T82" fmla="*/ 320 w 396"/>
                  <a:gd name="T83" fmla="*/ 1057 h 1057"/>
                  <a:gd name="T84" fmla="*/ 358 w 396"/>
                  <a:gd name="T85" fmla="*/ 1045 h 1057"/>
                  <a:gd name="T86" fmla="*/ 381 w 396"/>
                  <a:gd name="T87" fmla="*/ 1019 h 105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96"/>
                  <a:gd name="T133" fmla="*/ 0 h 1057"/>
                  <a:gd name="T134" fmla="*/ 396 w 396"/>
                  <a:gd name="T135" fmla="*/ 1057 h 105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96" h="1057">
                    <a:moveTo>
                      <a:pt x="381" y="1019"/>
                    </a:moveTo>
                    <a:lnTo>
                      <a:pt x="396" y="989"/>
                    </a:lnTo>
                    <a:lnTo>
                      <a:pt x="396" y="480"/>
                    </a:lnTo>
                    <a:lnTo>
                      <a:pt x="388" y="446"/>
                    </a:lnTo>
                    <a:lnTo>
                      <a:pt x="373" y="420"/>
                    </a:lnTo>
                    <a:lnTo>
                      <a:pt x="324" y="390"/>
                    </a:lnTo>
                    <a:lnTo>
                      <a:pt x="264" y="379"/>
                    </a:lnTo>
                    <a:lnTo>
                      <a:pt x="196" y="364"/>
                    </a:lnTo>
                    <a:lnTo>
                      <a:pt x="140" y="345"/>
                    </a:lnTo>
                    <a:lnTo>
                      <a:pt x="94" y="318"/>
                    </a:lnTo>
                    <a:lnTo>
                      <a:pt x="60" y="281"/>
                    </a:lnTo>
                    <a:lnTo>
                      <a:pt x="45" y="239"/>
                    </a:lnTo>
                    <a:lnTo>
                      <a:pt x="32" y="194"/>
                    </a:lnTo>
                    <a:lnTo>
                      <a:pt x="38" y="162"/>
                    </a:lnTo>
                    <a:lnTo>
                      <a:pt x="53" y="132"/>
                    </a:lnTo>
                    <a:lnTo>
                      <a:pt x="74" y="111"/>
                    </a:lnTo>
                    <a:lnTo>
                      <a:pt x="106" y="89"/>
                    </a:lnTo>
                    <a:lnTo>
                      <a:pt x="138" y="74"/>
                    </a:lnTo>
                    <a:lnTo>
                      <a:pt x="172" y="62"/>
                    </a:lnTo>
                    <a:lnTo>
                      <a:pt x="211" y="53"/>
                    </a:lnTo>
                    <a:lnTo>
                      <a:pt x="249" y="44"/>
                    </a:lnTo>
                    <a:lnTo>
                      <a:pt x="290" y="38"/>
                    </a:lnTo>
                    <a:lnTo>
                      <a:pt x="339" y="30"/>
                    </a:lnTo>
                    <a:lnTo>
                      <a:pt x="349" y="0"/>
                    </a:lnTo>
                    <a:lnTo>
                      <a:pt x="296" y="8"/>
                    </a:lnTo>
                    <a:lnTo>
                      <a:pt x="241" y="15"/>
                    </a:lnTo>
                    <a:lnTo>
                      <a:pt x="189" y="25"/>
                    </a:lnTo>
                    <a:lnTo>
                      <a:pt x="138" y="40"/>
                    </a:lnTo>
                    <a:lnTo>
                      <a:pt x="96" y="59"/>
                    </a:lnTo>
                    <a:lnTo>
                      <a:pt x="59" y="81"/>
                    </a:lnTo>
                    <a:lnTo>
                      <a:pt x="34" y="109"/>
                    </a:lnTo>
                    <a:lnTo>
                      <a:pt x="17" y="136"/>
                    </a:lnTo>
                    <a:lnTo>
                      <a:pt x="8" y="158"/>
                    </a:lnTo>
                    <a:lnTo>
                      <a:pt x="0" y="194"/>
                    </a:lnTo>
                    <a:lnTo>
                      <a:pt x="0" y="853"/>
                    </a:lnTo>
                    <a:lnTo>
                      <a:pt x="12" y="902"/>
                    </a:lnTo>
                    <a:lnTo>
                      <a:pt x="34" y="955"/>
                    </a:lnTo>
                    <a:lnTo>
                      <a:pt x="79" y="1000"/>
                    </a:lnTo>
                    <a:lnTo>
                      <a:pt x="140" y="1023"/>
                    </a:lnTo>
                    <a:lnTo>
                      <a:pt x="200" y="1042"/>
                    </a:lnTo>
                    <a:lnTo>
                      <a:pt x="264" y="1053"/>
                    </a:lnTo>
                    <a:lnTo>
                      <a:pt x="320" y="1057"/>
                    </a:lnTo>
                    <a:lnTo>
                      <a:pt x="358" y="1045"/>
                    </a:lnTo>
                    <a:lnTo>
                      <a:pt x="381" y="1019"/>
                    </a:lnTo>
                    <a:close/>
                  </a:path>
                </a:pathLst>
              </a:custGeom>
              <a:solidFill>
                <a:srgbClr val="808080"/>
              </a:solidFill>
              <a:ln w="12700">
                <a:solidFill>
                  <a:srgbClr val="404040"/>
                </a:solidFill>
                <a:prstDash val="solid"/>
                <a:round/>
              </a:ln>
            </p:spPr>
            <p:txBody>
              <a:bodyPr/>
              <a:lstStyle/>
              <a:p>
                <a:endParaRPr lang="zh-CN" altLang="en-US"/>
              </a:p>
            </p:txBody>
          </p:sp>
          <p:sp>
            <p:nvSpPr>
              <p:cNvPr id="96" name="Freeform 95"/>
              <p:cNvSpPr>
                <a:spLocks noChangeAspect="1"/>
              </p:cNvSpPr>
              <p:nvPr/>
            </p:nvSpPr>
            <p:spPr bwMode="auto">
              <a:xfrm>
                <a:off x="1160" y="2771"/>
                <a:ext cx="344" cy="796"/>
              </a:xfrm>
              <a:custGeom>
                <a:avLst/>
                <a:gdLst>
                  <a:gd name="T0" fmla="*/ 292 w 344"/>
                  <a:gd name="T1" fmla="*/ 184 h 796"/>
                  <a:gd name="T2" fmla="*/ 322 w 344"/>
                  <a:gd name="T3" fmla="*/ 206 h 796"/>
                  <a:gd name="T4" fmla="*/ 337 w 344"/>
                  <a:gd name="T5" fmla="*/ 232 h 796"/>
                  <a:gd name="T6" fmla="*/ 344 w 344"/>
                  <a:gd name="T7" fmla="*/ 262 h 796"/>
                  <a:gd name="T8" fmla="*/ 344 w 344"/>
                  <a:gd name="T9" fmla="*/ 755 h 796"/>
                  <a:gd name="T10" fmla="*/ 329 w 344"/>
                  <a:gd name="T11" fmla="*/ 774 h 796"/>
                  <a:gd name="T12" fmla="*/ 310 w 344"/>
                  <a:gd name="T13" fmla="*/ 792 h 796"/>
                  <a:gd name="T14" fmla="*/ 261 w 344"/>
                  <a:gd name="T15" fmla="*/ 796 h 796"/>
                  <a:gd name="T16" fmla="*/ 100 w 344"/>
                  <a:gd name="T17" fmla="*/ 759 h 796"/>
                  <a:gd name="T18" fmla="*/ 52 w 344"/>
                  <a:gd name="T19" fmla="*/ 725 h 796"/>
                  <a:gd name="T20" fmla="*/ 22 w 344"/>
                  <a:gd name="T21" fmla="*/ 683 h 796"/>
                  <a:gd name="T22" fmla="*/ 0 w 344"/>
                  <a:gd name="T23" fmla="*/ 627 h 796"/>
                  <a:gd name="T24" fmla="*/ 0 w 344"/>
                  <a:gd name="T25" fmla="*/ 0 h 796"/>
                  <a:gd name="T26" fmla="*/ 15 w 344"/>
                  <a:gd name="T27" fmla="*/ 41 h 796"/>
                  <a:gd name="T28" fmla="*/ 34 w 344"/>
                  <a:gd name="T29" fmla="*/ 75 h 796"/>
                  <a:gd name="T30" fmla="*/ 75 w 344"/>
                  <a:gd name="T31" fmla="*/ 113 h 796"/>
                  <a:gd name="T32" fmla="*/ 127 w 344"/>
                  <a:gd name="T33" fmla="*/ 143 h 796"/>
                  <a:gd name="T34" fmla="*/ 210 w 344"/>
                  <a:gd name="T35" fmla="*/ 169 h 796"/>
                  <a:gd name="T36" fmla="*/ 292 w 344"/>
                  <a:gd name="T37" fmla="*/ 184 h 7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796"/>
                  <a:gd name="T59" fmla="*/ 344 w 344"/>
                  <a:gd name="T60" fmla="*/ 796 h 7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796">
                    <a:moveTo>
                      <a:pt x="292" y="184"/>
                    </a:moveTo>
                    <a:lnTo>
                      <a:pt x="322" y="206"/>
                    </a:lnTo>
                    <a:lnTo>
                      <a:pt x="337" y="232"/>
                    </a:lnTo>
                    <a:lnTo>
                      <a:pt x="344" y="262"/>
                    </a:lnTo>
                    <a:lnTo>
                      <a:pt x="344" y="755"/>
                    </a:lnTo>
                    <a:lnTo>
                      <a:pt x="329" y="774"/>
                    </a:lnTo>
                    <a:lnTo>
                      <a:pt x="310" y="792"/>
                    </a:lnTo>
                    <a:lnTo>
                      <a:pt x="261" y="796"/>
                    </a:lnTo>
                    <a:lnTo>
                      <a:pt x="100" y="759"/>
                    </a:lnTo>
                    <a:lnTo>
                      <a:pt x="52" y="725"/>
                    </a:lnTo>
                    <a:lnTo>
                      <a:pt x="22" y="683"/>
                    </a:lnTo>
                    <a:lnTo>
                      <a:pt x="0" y="627"/>
                    </a:lnTo>
                    <a:lnTo>
                      <a:pt x="0" y="0"/>
                    </a:lnTo>
                    <a:lnTo>
                      <a:pt x="15" y="41"/>
                    </a:lnTo>
                    <a:lnTo>
                      <a:pt x="34" y="75"/>
                    </a:lnTo>
                    <a:lnTo>
                      <a:pt x="75" y="113"/>
                    </a:lnTo>
                    <a:lnTo>
                      <a:pt x="127" y="143"/>
                    </a:lnTo>
                    <a:lnTo>
                      <a:pt x="210" y="169"/>
                    </a:lnTo>
                    <a:lnTo>
                      <a:pt x="292" y="184"/>
                    </a:lnTo>
                    <a:close/>
                  </a:path>
                </a:pathLst>
              </a:custGeom>
              <a:solidFill>
                <a:srgbClr val="A0A0A0"/>
              </a:solidFill>
              <a:ln w="9525">
                <a:noFill/>
                <a:round/>
              </a:ln>
            </p:spPr>
            <p:txBody>
              <a:bodyPr/>
              <a:lstStyle/>
              <a:p>
                <a:endParaRPr lang="zh-CN" altLang="en-US"/>
              </a:p>
            </p:txBody>
          </p:sp>
        </p:grpSp>
      </p:grpSp>
      <p:pic>
        <p:nvPicPr>
          <p:cNvPr id="97" name="Picture 96" descr="mondex_card"/>
          <p:cNvPicPr>
            <a:picLocks noChangeAspect="1" noChangeArrowheads="1"/>
          </p:cNvPicPr>
          <p:nvPr/>
        </p:nvPicPr>
        <p:blipFill>
          <a:blip r:embed="rId11" cstate="print"/>
          <a:srcRect/>
          <a:stretch>
            <a:fillRect/>
          </a:stretch>
        </p:blipFill>
        <p:spPr bwMode="auto">
          <a:xfrm>
            <a:off x="1981200" y="4943302"/>
            <a:ext cx="1295400" cy="842963"/>
          </a:xfrm>
          <a:prstGeom prst="rect">
            <a:avLst/>
          </a:prstGeom>
          <a:noFill/>
          <a:ln w="9525">
            <a:noFill/>
            <a:miter lim="800000"/>
            <a:headEnd/>
            <a:tailEnd/>
          </a:ln>
        </p:spPr>
      </p:pic>
      <p:pic>
        <p:nvPicPr>
          <p:cNvPr id="98" name="Picture 97" descr="etoken"/>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3048000" y="5781502"/>
            <a:ext cx="1143000" cy="792163"/>
          </a:xfrm>
          <a:prstGeom prst="rect">
            <a:avLst/>
          </a:prstGeom>
          <a:noFill/>
          <a:ln w="9525">
            <a:noFill/>
            <a:miter lim="800000"/>
            <a:headEnd/>
            <a:tailEnd/>
          </a:ln>
        </p:spPr>
      </p:pic>
      <p:grpSp>
        <p:nvGrpSpPr>
          <p:cNvPr id="99" name="Group 98"/>
          <p:cNvGrpSpPr/>
          <p:nvPr/>
        </p:nvGrpSpPr>
        <p:grpSpPr bwMode="auto">
          <a:xfrm>
            <a:off x="2895600" y="4333701"/>
            <a:ext cx="990600" cy="609600"/>
            <a:chOff x="1968" y="3744"/>
            <a:chExt cx="816" cy="576"/>
          </a:xfrm>
        </p:grpSpPr>
        <p:pic>
          <p:nvPicPr>
            <p:cNvPr id="100" name="Picture 99" descr="T28"/>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968" y="3744"/>
              <a:ext cx="713" cy="450"/>
            </a:xfrm>
            <a:prstGeom prst="rect">
              <a:avLst/>
            </a:prstGeom>
            <a:noFill/>
            <a:ln w="9525">
              <a:noFill/>
              <a:miter lim="800000"/>
              <a:headEnd/>
              <a:tailEnd/>
            </a:ln>
          </p:spPr>
        </p:pic>
        <p:pic>
          <p:nvPicPr>
            <p:cNvPr id="101" name="Picture 100" descr="fincard"/>
            <p:cNvPicPr>
              <a:picLocks noChangeAspect="1" noChangeArrowheads="1"/>
            </p:cNvPicPr>
            <p:nvPr/>
          </p:nvPicPr>
          <p:blipFill>
            <a:blip r:embed="rId14" cstate="print"/>
            <a:srcRect l="2174" t="27899" r="71739" b="45581"/>
            <a:stretch>
              <a:fillRect/>
            </a:stretch>
          </p:blipFill>
          <p:spPr bwMode="auto">
            <a:xfrm>
              <a:off x="2407" y="4095"/>
              <a:ext cx="377" cy="225"/>
            </a:xfrm>
            <a:prstGeom prst="rect">
              <a:avLst/>
            </a:prstGeom>
            <a:noFill/>
            <a:ln w="9525">
              <a:solidFill>
                <a:srgbClr val="808080"/>
              </a:solidFill>
              <a:miter lim="800000"/>
              <a:headEnd/>
              <a:tailEnd/>
            </a:ln>
          </p:spPr>
        </p:pic>
      </p:grpSp>
      <p:grpSp>
        <p:nvGrpSpPr>
          <p:cNvPr id="102" name="Group 101"/>
          <p:cNvGrpSpPr/>
          <p:nvPr/>
        </p:nvGrpSpPr>
        <p:grpSpPr bwMode="auto">
          <a:xfrm>
            <a:off x="3276600" y="5019501"/>
            <a:ext cx="685800" cy="914400"/>
            <a:chOff x="1104" y="3072"/>
            <a:chExt cx="432" cy="576"/>
          </a:xfrm>
        </p:grpSpPr>
        <p:sp>
          <p:nvSpPr>
            <p:cNvPr id="103" name="Line 102"/>
            <p:cNvSpPr>
              <a:spLocks noChangeShapeType="1"/>
            </p:cNvSpPr>
            <p:nvPr/>
          </p:nvSpPr>
          <p:spPr bwMode="auto">
            <a:xfrm flipH="1" flipV="1">
              <a:off x="1392" y="3072"/>
              <a:ext cx="144" cy="144"/>
            </a:xfrm>
            <a:prstGeom prst="line">
              <a:avLst/>
            </a:prstGeom>
            <a:noFill/>
            <a:ln w="38100">
              <a:solidFill>
                <a:srgbClr val="FF9900"/>
              </a:solidFill>
              <a:round/>
              <a:tailEnd type="triangle" w="med" len="med"/>
            </a:ln>
          </p:spPr>
          <p:txBody>
            <a:bodyPr/>
            <a:lstStyle/>
            <a:p>
              <a:endParaRPr lang="zh-CN" altLang="en-US"/>
            </a:p>
          </p:txBody>
        </p:sp>
        <p:sp>
          <p:nvSpPr>
            <p:cNvPr id="104" name="Line 103"/>
            <p:cNvSpPr>
              <a:spLocks noChangeShapeType="1"/>
            </p:cNvSpPr>
            <p:nvPr/>
          </p:nvSpPr>
          <p:spPr bwMode="auto">
            <a:xfrm flipH="1" flipV="1">
              <a:off x="1104" y="3360"/>
              <a:ext cx="192" cy="0"/>
            </a:xfrm>
            <a:prstGeom prst="line">
              <a:avLst/>
            </a:prstGeom>
            <a:noFill/>
            <a:ln w="38100">
              <a:solidFill>
                <a:srgbClr val="FF9900"/>
              </a:solidFill>
              <a:round/>
              <a:tailEnd type="triangle" w="med" len="med"/>
            </a:ln>
          </p:spPr>
          <p:txBody>
            <a:bodyPr/>
            <a:lstStyle/>
            <a:p>
              <a:endParaRPr lang="zh-CN" altLang="en-US"/>
            </a:p>
          </p:txBody>
        </p:sp>
        <p:sp>
          <p:nvSpPr>
            <p:cNvPr id="105" name="Line 104"/>
            <p:cNvSpPr>
              <a:spLocks noChangeShapeType="1"/>
            </p:cNvSpPr>
            <p:nvPr/>
          </p:nvSpPr>
          <p:spPr bwMode="auto">
            <a:xfrm flipH="1">
              <a:off x="1248" y="3552"/>
              <a:ext cx="192" cy="96"/>
            </a:xfrm>
            <a:prstGeom prst="line">
              <a:avLst/>
            </a:prstGeom>
            <a:noFill/>
            <a:ln w="38100">
              <a:solidFill>
                <a:srgbClr val="FF9900"/>
              </a:solidFill>
              <a:round/>
              <a:tailEnd type="triangle" w="med" len="med"/>
            </a:ln>
          </p:spPr>
          <p:txBody>
            <a:bodyPr/>
            <a:lstStyle/>
            <a:p>
              <a:endParaRPr lang="zh-CN" altLang="en-US"/>
            </a:p>
          </p:txBody>
        </p:sp>
      </p:grpSp>
      <p:grpSp>
        <p:nvGrpSpPr>
          <p:cNvPr id="106" name="Group 105"/>
          <p:cNvGrpSpPr/>
          <p:nvPr/>
        </p:nvGrpSpPr>
        <p:grpSpPr bwMode="auto">
          <a:xfrm>
            <a:off x="6019800" y="1514301"/>
            <a:ext cx="1714500" cy="1098550"/>
            <a:chOff x="2832" y="864"/>
            <a:chExt cx="1080" cy="692"/>
          </a:xfrm>
        </p:grpSpPr>
        <p:pic>
          <p:nvPicPr>
            <p:cNvPr id="107" name="Picture 106" descr="certificate-trans"/>
            <p:cNvPicPr>
              <a:picLocks noChangeAspect="1" noChangeArrowheads="1"/>
            </p:cNvPicPr>
            <p:nvPr/>
          </p:nvPicPr>
          <p:blipFill>
            <a:blip r:embed="rId6" cstate="print"/>
            <a:srcRect/>
            <a:stretch>
              <a:fillRect/>
            </a:stretch>
          </p:blipFill>
          <p:spPr bwMode="auto">
            <a:xfrm>
              <a:off x="2832" y="864"/>
              <a:ext cx="456" cy="435"/>
            </a:xfrm>
            <a:prstGeom prst="rect">
              <a:avLst/>
            </a:prstGeom>
            <a:noFill/>
            <a:ln w="9525">
              <a:noFill/>
              <a:miter lim="800000"/>
              <a:headEnd/>
              <a:tailEnd/>
            </a:ln>
          </p:spPr>
        </p:pic>
        <p:sp>
          <p:nvSpPr>
            <p:cNvPr id="108" name="Text Box 107"/>
            <p:cNvSpPr txBox="1">
              <a:spLocks noChangeArrowheads="1"/>
            </p:cNvSpPr>
            <p:nvPr/>
          </p:nvSpPr>
          <p:spPr bwMode="auto">
            <a:xfrm>
              <a:off x="3216" y="1152"/>
              <a:ext cx="696" cy="404"/>
            </a:xfrm>
            <a:prstGeom prst="rect">
              <a:avLst/>
            </a:prstGeom>
            <a:noFill/>
            <a:ln w="9525">
              <a:noFill/>
              <a:miter lim="800000"/>
            </a:ln>
          </p:spPr>
          <p:txBody>
            <a:bodyPr>
              <a:spAutoFit/>
            </a:bodyPr>
            <a:lstStyle/>
            <a:p>
              <a:pPr>
                <a:spcBef>
                  <a:spcPct val="50000"/>
                </a:spcBef>
              </a:pPr>
              <a:r>
                <a:rPr lang="zh-CN" altLang="en-US" b="1" dirty="0">
                  <a:solidFill>
                    <a:srgbClr val="0066FF"/>
                  </a:solidFill>
                  <a:latin typeface="Arial" panose="020B0604020202090204" pitchFamily="34" charset="0"/>
                </a:rPr>
                <a:t>发布证书及</a:t>
              </a:r>
              <a:r>
                <a:rPr lang="en-US" altLang="zh-CN" b="1" dirty="0">
                  <a:solidFill>
                    <a:srgbClr val="0066FF"/>
                  </a:solidFill>
                  <a:latin typeface="Arial" panose="020B0604020202090204" pitchFamily="34" charset="0"/>
                </a:rPr>
                <a:t>CRL</a:t>
              </a:r>
              <a:endParaRPr lang="en-US" altLang="zh-CN" b="1" dirty="0">
                <a:solidFill>
                  <a:srgbClr val="0066FF"/>
                </a:solidFill>
                <a:latin typeface="Arial" panose="020B0604020202090204" pitchFamily="34" charset="0"/>
              </a:endParaRPr>
            </a:p>
          </p:txBody>
        </p:sp>
      </p:grpSp>
      <p:grpSp>
        <p:nvGrpSpPr>
          <p:cNvPr id="109" name="Group 108"/>
          <p:cNvGrpSpPr/>
          <p:nvPr/>
        </p:nvGrpSpPr>
        <p:grpSpPr bwMode="auto">
          <a:xfrm>
            <a:off x="4343400" y="6238702"/>
            <a:ext cx="1143000" cy="366713"/>
            <a:chOff x="1776" y="3840"/>
            <a:chExt cx="720" cy="231"/>
          </a:xfrm>
        </p:grpSpPr>
        <p:sp>
          <p:nvSpPr>
            <p:cNvPr id="110" name="Text Box 109"/>
            <p:cNvSpPr txBox="1">
              <a:spLocks noChangeArrowheads="1"/>
            </p:cNvSpPr>
            <p:nvPr/>
          </p:nvSpPr>
          <p:spPr bwMode="auto">
            <a:xfrm>
              <a:off x="1776" y="3840"/>
              <a:ext cx="480" cy="231"/>
            </a:xfrm>
            <a:prstGeom prst="rect">
              <a:avLst/>
            </a:prstGeom>
            <a:noFill/>
            <a:ln w="12700">
              <a:noFill/>
              <a:miter lim="800000"/>
              <a:headEnd type="none" w="sm" len="sm"/>
              <a:tailEnd type="none" w="sm" len="sm"/>
            </a:ln>
          </p:spPr>
          <p:txBody>
            <a:bodyPr>
              <a:spAutoFit/>
            </a:bodyPr>
            <a:lstStyle/>
            <a:p>
              <a:pPr>
                <a:spcBef>
                  <a:spcPct val="50000"/>
                </a:spcBef>
              </a:pPr>
              <a:r>
                <a:rPr lang="zh-CN" altLang="en-US" b="1">
                  <a:solidFill>
                    <a:srgbClr val="FF7C80"/>
                  </a:solidFill>
                  <a:latin typeface="Arial" panose="020B0604020202090204" pitchFamily="34" charset="0"/>
                </a:rPr>
                <a:t>私钥</a:t>
              </a:r>
              <a:endParaRPr lang="zh-CN" altLang="en-US" b="1">
                <a:solidFill>
                  <a:srgbClr val="FF7C80"/>
                </a:solidFill>
                <a:latin typeface="Arial" panose="020B0604020202090204" pitchFamily="34" charset="0"/>
              </a:endParaRPr>
            </a:p>
          </p:txBody>
        </p:sp>
        <p:pic>
          <p:nvPicPr>
            <p:cNvPr id="111" name="Picture 110" descr="redkey"/>
            <p:cNvPicPr>
              <a:picLocks noChangeAspect="1" noChangeArrowheads="1"/>
            </p:cNvPicPr>
            <p:nvPr/>
          </p:nvPicPr>
          <p:blipFill>
            <a:blip r:embed="rId7" cstate="print"/>
            <a:srcRect/>
            <a:stretch>
              <a:fillRect/>
            </a:stretch>
          </p:blipFill>
          <p:spPr bwMode="auto">
            <a:xfrm flipV="1">
              <a:off x="2160" y="3888"/>
              <a:ext cx="336" cy="152"/>
            </a:xfrm>
            <a:prstGeom prst="rect">
              <a:avLst/>
            </a:prstGeom>
            <a:noFill/>
            <a:ln w="9525">
              <a:noFill/>
              <a:miter lim="800000"/>
              <a:headEnd/>
              <a:tailEnd/>
            </a:ln>
          </p:spPr>
        </p:pic>
      </p:grpSp>
      <p:grpSp>
        <p:nvGrpSpPr>
          <p:cNvPr id="112" name="Group 111"/>
          <p:cNvGrpSpPr/>
          <p:nvPr/>
        </p:nvGrpSpPr>
        <p:grpSpPr bwMode="auto">
          <a:xfrm>
            <a:off x="6629400" y="3800302"/>
            <a:ext cx="1714500" cy="995363"/>
            <a:chOff x="3216" y="2304"/>
            <a:chExt cx="1080" cy="627"/>
          </a:xfrm>
        </p:grpSpPr>
        <p:sp>
          <p:nvSpPr>
            <p:cNvPr id="113" name="Text Box 112"/>
            <p:cNvSpPr txBox="1">
              <a:spLocks noChangeArrowheads="1"/>
            </p:cNvSpPr>
            <p:nvPr/>
          </p:nvSpPr>
          <p:spPr bwMode="auto">
            <a:xfrm>
              <a:off x="3504" y="2304"/>
              <a:ext cx="528" cy="231"/>
            </a:xfrm>
            <a:prstGeom prst="rect">
              <a:avLst/>
            </a:prstGeom>
            <a:noFill/>
            <a:ln w="9525">
              <a:noFill/>
              <a:miter lim="800000"/>
            </a:ln>
          </p:spPr>
          <p:txBody>
            <a:bodyPr>
              <a:spAutoFit/>
            </a:bodyPr>
            <a:lstStyle/>
            <a:p>
              <a:pPr>
                <a:spcBef>
                  <a:spcPct val="50000"/>
                </a:spcBef>
              </a:pPr>
              <a:r>
                <a:rPr lang="zh-CN" altLang="en-US" b="1">
                  <a:solidFill>
                    <a:srgbClr val="0066FF"/>
                  </a:solidFill>
                  <a:latin typeface="Arial" panose="020B0604020202090204" pitchFamily="34" charset="0"/>
                </a:rPr>
                <a:t>证书</a:t>
              </a:r>
              <a:endParaRPr lang="zh-CN" altLang="en-US" b="1">
                <a:solidFill>
                  <a:srgbClr val="0066FF"/>
                </a:solidFill>
                <a:latin typeface="Arial" panose="020B0604020202090204" pitchFamily="34" charset="0"/>
              </a:endParaRPr>
            </a:p>
          </p:txBody>
        </p:sp>
        <p:grpSp>
          <p:nvGrpSpPr>
            <p:cNvPr id="114" name="Group 113"/>
            <p:cNvGrpSpPr/>
            <p:nvPr/>
          </p:nvGrpSpPr>
          <p:grpSpPr bwMode="auto">
            <a:xfrm>
              <a:off x="3216" y="2496"/>
              <a:ext cx="1080" cy="435"/>
              <a:chOff x="3312" y="2544"/>
              <a:chExt cx="1080" cy="435"/>
            </a:xfrm>
          </p:grpSpPr>
          <p:pic>
            <p:nvPicPr>
              <p:cNvPr id="115" name="Picture 114" descr="certificate-trans"/>
              <p:cNvPicPr>
                <a:picLocks noChangeAspect="1" noChangeArrowheads="1"/>
              </p:cNvPicPr>
              <p:nvPr/>
            </p:nvPicPr>
            <p:blipFill>
              <a:blip r:embed="rId6" cstate="print"/>
              <a:srcRect/>
              <a:stretch>
                <a:fillRect/>
              </a:stretch>
            </p:blipFill>
            <p:spPr bwMode="auto">
              <a:xfrm>
                <a:off x="3936" y="2544"/>
                <a:ext cx="456" cy="435"/>
              </a:xfrm>
              <a:prstGeom prst="rect">
                <a:avLst/>
              </a:prstGeom>
              <a:noFill/>
              <a:ln w="9525">
                <a:noFill/>
                <a:miter lim="800000"/>
                <a:headEnd/>
                <a:tailEnd/>
              </a:ln>
            </p:spPr>
          </p:pic>
          <p:pic>
            <p:nvPicPr>
              <p:cNvPr id="116" name="Picture 115" descr="key-green"/>
              <p:cNvPicPr>
                <a:picLocks noChangeAspect="1" noChangeArrowheads="1"/>
              </p:cNvPicPr>
              <p:nvPr/>
            </p:nvPicPr>
            <p:blipFill>
              <a:blip r:embed="rId15" cstate="print"/>
              <a:srcRect/>
              <a:stretch>
                <a:fillRect/>
              </a:stretch>
            </p:blipFill>
            <p:spPr bwMode="auto">
              <a:xfrm>
                <a:off x="3360" y="2640"/>
                <a:ext cx="332" cy="137"/>
              </a:xfrm>
              <a:prstGeom prst="rect">
                <a:avLst/>
              </a:prstGeom>
              <a:noFill/>
              <a:ln w="9525">
                <a:noFill/>
                <a:miter lim="800000"/>
                <a:headEnd/>
                <a:tailEnd/>
              </a:ln>
            </p:spPr>
          </p:pic>
          <p:sp>
            <p:nvSpPr>
              <p:cNvPr id="117" name="AutoShape 116"/>
              <p:cNvSpPr>
                <a:spLocks noChangeArrowheads="1"/>
              </p:cNvSpPr>
              <p:nvPr/>
            </p:nvSpPr>
            <p:spPr bwMode="auto">
              <a:xfrm>
                <a:off x="3312" y="2592"/>
                <a:ext cx="480" cy="240"/>
              </a:xfrm>
              <a:prstGeom prst="wedgeEllipseCallout">
                <a:avLst>
                  <a:gd name="adj1" fmla="val 109583"/>
                  <a:gd name="adj2" fmla="val 24583"/>
                </a:avLst>
              </a:prstGeom>
              <a:noFill/>
              <a:ln w="9525">
                <a:solidFill>
                  <a:srgbClr val="FF7C80"/>
                </a:solidFill>
                <a:miter lim="800000"/>
              </a:ln>
            </p:spPr>
            <p:txBody>
              <a:bodyPr/>
              <a:lstStyle/>
              <a:p>
                <a:pPr algn="ctr" eaLnBrk="0" hangingPunct="0">
                  <a:spcBef>
                    <a:spcPct val="20000"/>
                  </a:spcBef>
                </a:pPr>
                <a:endParaRPr lang="zh-CN" altLang="en-US" sz="3000"/>
              </a:p>
            </p:txBody>
          </p:sp>
        </p:grpSp>
      </p:grpSp>
      <p:grpSp>
        <p:nvGrpSpPr>
          <p:cNvPr id="120" name="Group 120"/>
          <p:cNvGrpSpPr/>
          <p:nvPr/>
        </p:nvGrpSpPr>
        <p:grpSpPr bwMode="auto">
          <a:xfrm>
            <a:off x="8839200" y="3876501"/>
            <a:ext cx="1295400" cy="674688"/>
            <a:chOff x="4608" y="2352"/>
            <a:chExt cx="816" cy="425"/>
          </a:xfrm>
        </p:grpSpPr>
        <p:sp>
          <p:nvSpPr>
            <p:cNvPr id="121" name="Text Box 121"/>
            <p:cNvSpPr txBox="1">
              <a:spLocks noChangeArrowheads="1"/>
            </p:cNvSpPr>
            <p:nvPr/>
          </p:nvSpPr>
          <p:spPr bwMode="auto">
            <a:xfrm>
              <a:off x="4608" y="2352"/>
              <a:ext cx="816" cy="231"/>
            </a:xfrm>
            <a:prstGeom prst="rect">
              <a:avLst/>
            </a:prstGeom>
            <a:noFill/>
            <a:ln w="9525">
              <a:noFill/>
              <a:miter lim="800000"/>
            </a:ln>
          </p:spPr>
          <p:txBody>
            <a:bodyPr>
              <a:spAutoFit/>
            </a:bodyPr>
            <a:lstStyle/>
            <a:p>
              <a:pPr>
                <a:spcBef>
                  <a:spcPct val="50000"/>
                </a:spcBef>
              </a:pPr>
              <a:r>
                <a:rPr lang="zh-CN" altLang="en-US" b="1">
                  <a:solidFill>
                    <a:srgbClr val="0066FF"/>
                  </a:solidFill>
                  <a:latin typeface="Arial" panose="020B0604020202090204" pitchFamily="34" charset="0"/>
                </a:rPr>
                <a:t>证书申请</a:t>
              </a:r>
              <a:endParaRPr lang="zh-CN" altLang="en-US" b="1">
                <a:solidFill>
                  <a:srgbClr val="0066FF"/>
                </a:solidFill>
                <a:latin typeface="Arial" panose="020B0604020202090204" pitchFamily="34" charset="0"/>
              </a:endParaRPr>
            </a:p>
          </p:txBody>
        </p:sp>
        <p:pic>
          <p:nvPicPr>
            <p:cNvPr id="122" name="Picture 122" descr="key-green"/>
            <p:cNvPicPr>
              <a:picLocks noChangeAspect="1" noChangeArrowheads="1"/>
            </p:cNvPicPr>
            <p:nvPr/>
          </p:nvPicPr>
          <p:blipFill>
            <a:blip r:embed="rId15" cstate="print"/>
            <a:srcRect/>
            <a:stretch>
              <a:fillRect/>
            </a:stretch>
          </p:blipFill>
          <p:spPr bwMode="auto">
            <a:xfrm>
              <a:off x="4724" y="2640"/>
              <a:ext cx="403" cy="137"/>
            </a:xfrm>
            <a:prstGeom prst="rect">
              <a:avLst/>
            </a:prstGeom>
            <a:noFill/>
            <a:ln w="9525">
              <a:noFill/>
              <a:miter lim="800000"/>
              <a:headEnd/>
              <a:tailEnd/>
            </a:ln>
          </p:spPr>
        </p:pic>
      </p:grpSp>
      <p:grpSp>
        <p:nvGrpSpPr>
          <p:cNvPr id="123" name="Group 123"/>
          <p:cNvGrpSpPr/>
          <p:nvPr/>
        </p:nvGrpSpPr>
        <p:grpSpPr bwMode="auto">
          <a:xfrm>
            <a:off x="5334000" y="4257502"/>
            <a:ext cx="838200" cy="995363"/>
            <a:chOff x="2400" y="2592"/>
            <a:chExt cx="528" cy="627"/>
          </a:xfrm>
        </p:grpSpPr>
        <p:sp>
          <p:nvSpPr>
            <p:cNvPr id="124" name="Text Box 124"/>
            <p:cNvSpPr txBox="1">
              <a:spLocks noChangeArrowheads="1"/>
            </p:cNvSpPr>
            <p:nvPr/>
          </p:nvSpPr>
          <p:spPr bwMode="auto">
            <a:xfrm>
              <a:off x="2400" y="2592"/>
              <a:ext cx="480" cy="231"/>
            </a:xfrm>
            <a:prstGeom prst="rect">
              <a:avLst/>
            </a:prstGeom>
            <a:noFill/>
            <a:ln w="9525">
              <a:noFill/>
              <a:miter lim="800000"/>
            </a:ln>
          </p:spPr>
          <p:txBody>
            <a:bodyPr>
              <a:spAutoFit/>
            </a:bodyPr>
            <a:lstStyle/>
            <a:p>
              <a:pPr>
                <a:spcBef>
                  <a:spcPct val="50000"/>
                </a:spcBef>
              </a:pPr>
              <a:r>
                <a:rPr lang="zh-CN" altLang="en-US" b="1">
                  <a:solidFill>
                    <a:srgbClr val="0066FF"/>
                  </a:solidFill>
                  <a:latin typeface="Arial" panose="020B0604020202090204" pitchFamily="34" charset="0"/>
                </a:rPr>
                <a:t>证书</a:t>
              </a:r>
              <a:endParaRPr lang="zh-CN" altLang="en-US" b="1">
                <a:solidFill>
                  <a:srgbClr val="0066FF"/>
                </a:solidFill>
                <a:latin typeface="Arial" panose="020B0604020202090204" pitchFamily="34" charset="0"/>
              </a:endParaRPr>
            </a:p>
          </p:txBody>
        </p:sp>
        <p:pic>
          <p:nvPicPr>
            <p:cNvPr id="125" name="Picture 125" descr="certificate-trans"/>
            <p:cNvPicPr>
              <a:picLocks noChangeAspect="1" noChangeArrowheads="1"/>
            </p:cNvPicPr>
            <p:nvPr/>
          </p:nvPicPr>
          <p:blipFill>
            <a:blip r:embed="rId6" cstate="print"/>
            <a:srcRect/>
            <a:stretch>
              <a:fillRect/>
            </a:stretch>
          </p:blipFill>
          <p:spPr bwMode="auto">
            <a:xfrm>
              <a:off x="2450" y="2784"/>
              <a:ext cx="478" cy="435"/>
            </a:xfrm>
            <a:prstGeom prst="rect">
              <a:avLst/>
            </a:prstGeom>
            <a:noFill/>
            <a:ln w="9525">
              <a:noFill/>
              <a:miter lim="800000"/>
              <a:headEnd/>
              <a:tailEnd/>
            </a:ln>
          </p:spPr>
        </p:pic>
      </p:grpSp>
      <p:grpSp>
        <p:nvGrpSpPr>
          <p:cNvPr id="129" name="Group 129"/>
          <p:cNvGrpSpPr/>
          <p:nvPr/>
        </p:nvGrpSpPr>
        <p:grpSpPr bwMode="auto">
          <a:xfrm>
            <a:off x="4800794" y="5781501"/>
            <a:ext cx="838200" cy="609600"/>
            <a:chOff x="3264" y="3552"/>
            <a:chExt cx="528" cy="384"/>
          </a:xfrm>
        </p:grpSpPr>
        <p:pic>
          <p:nvPicPr>
            <p:cNvPr id="130" name="Picture 130" descr="key-green"/>
            <p:cNvPicPr>
              <a:picLocks noChangeAspect="1" noChangeArrowheads="1"/>
            </p:cNvPicPr>
            <p:nvPr/>
          </p:nvPicPr>
          <p:blipFill>
            <a:blip r:embed="rId15" cstate="print"/>
            <a:srcRect/>
            <a:stretch>
              <a:fillRect/>
            </a:stretch>
          </p:blipFill>
          <p:spPr bwMode="auto">
            <a:xfrm>
              <a:off x="3456" y="3799"/>
              <a:ext cx="332" cy="137"/>
            </a:xfrm>
            <a:prstGeom prst="rect">
              <a:avLst/>
            </a:prstGeom>
            <a:noFill/>
            <a:ln w="9525">
              <a:noFill/>
              <a:miter lim="800000"/>
              <a:headEnd/>
              <a:tailEnd/>
            </a:ln>
          </p:spPr>
        </p:pic>
        <p:sp>
          <p:nvSpPr>
            <p:cNvPr id="131" name="Text Box 131"/>
            <p:cNvSpPr txBox="1">
              <a:spLocks noChangeArrowheads="1"/>
            </p:cNvSpPr>
            <p:nvPr/>
          </p:nvSpPr>
          <p:spPr bwMode="auto">
            <a:xfrm>
              <a:off x="3264" y="3552"/>
              <a:ext cx="528" cy="231"/>
            </a:xfrm>
            <a:prstGeom prst="rect">
              <a:avLst/>
            </a:prstGeom>
            <a:noFill/>
            <a:ln w="12700">
              <a:noFill/>
              <a:miter lim="800000"/>
              <a:headEnd type="none" w="sm" len="sm"/>
              <a:tailEnd type="none" w="sm" len="sm"/>
            </a:ln>
          </p:spPr>
          <p:txBody>
            <a:bodyPr>
              <a:spAutoFit/>
            </a:bodyPr>
            <a:lstStyle/>
            <a:p>
              <a:pPr>
                <a:spcBef>
                  <a:spcPct val="50000"/>
                </a:spcBef>
              </a:pPr>
              <a:r>
                <a:rPr lang="zh-CN" altLang="en-US" b="1" dirty="0">
                  <a:solidFill>
                    <a:srgbClr val="FF7C80"/>
                  </a:solidFill>
                  <a:latin typeface="Arial" panose="020B0604020202090204" pitchFamily="34" charset="0"/>
                </a:rPr>
                <a:t>   公钥</a:t>
              </a:r>
              <a:endParaRPr lang="zh-CN" altLang="en-US" b="1" dirty="0">
                <a:solidFill>
                  <a:srgbClr val="FF7C80"/>
                </a:solidFill>
                <a:latin typeface="Arial" panose="020B0604020202090204" pitchFamily="34" charset="0"/>
              </a:endParaRPr>
            </a:p>
          </p:txBody>
        </p:sp>
      </p:grpSp>
      <p:pic>
        <p:nvPicPr>
          <p:cNvPr id="133" name="Picture 133" descr="key-green"/>
          <p:cNvPicPr>
            <a:picLocks noChangeAspect="1" noChangeArrowheads="1"/>
          </p:cNvPicPr>
          <p:nvPr/>
        </p:nvPicPr>
        <p:blipFill>
          <a:blip r:embed="rId15" cstate="print"/>
          <a:srcRect/>
          <a:stretch>
            <a:fillRect/>
          </a:stretch>
        </p:blipFill>
        <p:spPr bwMode="auto">
          <a:xfrm>
            <a:off x="5103660" y="6176797"/>
            <a:ext cx="527050" cy="217488"/>
          </a:xfrm>
          <a:prstGeom prst="rect">
            <a:avLst/>
          </a:prstGeom>
          <a:noFill/>
          <a:ln w="9525">
            <a:noFill/>
            <a:miter lim="800000"/>
            <a:headEnd/>
            <a:tailEnd/>
          </a:ln>
        </p:spPr>
      </p:pic>
      <p:pic>
        <p:nvPicPr>
          <p:cNvPr id="135" name="Picture 135" descr="Directory-X-500-RSA-trans"/>
          <p:cNvPicPr>
            <a:picLocks noChangeAspect="1" noChangeArrowheads="1"/>
          </p:cNvPicPr>
          <p:nvPr/>
        </p:nvPicPr>
        <p:blipFill>
          <a:blip r:embed="rId16" cstate="print"/>
          <a:srcRect/>
          <a:stretch>
            <a:fillRect/>
          </a:stretch>
        </p:blipFill>
        <p:spPr bwMode="auto">
          <a:xfrm>
            <a:off x="4343400" y="1438102"/>
            <a:ext cx="1219200" cy="1027113"/>
          </a:xfrm>
          <a:prstGeom prst="rect">
            <a:avLst/>
          </a:prstGeom>
          <a:noFill/>
          <a:ln w="9525">
            <a:noFill/>
            <a:miter lim="800000"/>
            <a:headEnd/>
            <a:tailEnd/>
          </a:ln>
        </p:spPr>
      </p:pic>
      <p:sp>
        <p:nvSpPr>
          <p:cNvPr id="136" name="Line 136"/>
          <p:cNvSpPr>
            <a:spLocks noChangeShapeType="1"/>
          </p:cNvSpPr>
          <p:nvPr/>
        </p:nvSpPr>
        <p:spPr bwMode="auto">
          <a:xfrm>
            <a:off x="4267200" y="2581101"/>
            <a:ext cx="0" cy="2286000"/>
          </a:xfrm>
          <a:prstGeom prst="line">
            <a:avLst/>
          </a:prstGeom>
          <a:noFill/>
          <a:ln w="57150">
            <a:solidFill>
              <a:srgbClr val="FF9900"/>
            </a:solidFill>
            <a:round/>
            <a:headEnd type="none" w="sm" len="sm"/>
            <a:tailEnd type="triangle" w="sm" len="sm"/>
          </a:ln>
        </p:spPr>
        <p:txBody>
          <a:bodyPr wrap="none" anchor="ctr"/>
          <a:lstStyle/>
          <a:p>
            <a:endParaRPr lang="zh-CN" altLang="en-US"/>
          </a:p>
        </p:txBody>
      </p:sp>
      <p:sp>
        <p:nvSpPr>
          <p:cNvPr id="137" name="矩形 136"/>
          <p:cNvSpPr/>
          <p:nvPr/>
        </p:nvSpPr>
        <p:spPr>
          <a:xfrm>
            <a:off x="4920260" y="5796346"/>
            <a:ext cx="710451" cy="369332"/>
          </a:xfrm>
          <a:prstGeom prst="rect">
            <a:avLst/>
          </a:prstGeom>
        </p:spPr>
        <p:txBody>
          <a:bodyPr wrap="none">
            <a:spAutoFit/>
          </a:bodyPr>
          <a:lstStyle/>
          <a:p>
            <a:r>
              <a:rPr lang="zh-CN" altLang="en-US" b="1" dirty="0">
                <a:solidFill>
                  <a:srgbClr val="FF7C80"/>
                </a:solidFill>
                <a:latin typeface="Arial" panose="020B0604020202090204" pitchFamily="34" charset="0"/>
              </a:rPr>
              <a:t> 公钥</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0.01806 -0.00231 L 0.23194 -0.00231 " pathEditMode="relative" rAng="0" ptsTypes="AA">
                                      <p:cBhvr>
                                        <p:cTn id="8" dur="400" fill="hold"/>
                                        <p:tgtEl>
                                          <p:spTgt spid="129"/>
                                        </p:tgtEl>
                                        <p:attrNameLst>
                                          <p:attrName>ppt_x</p:attrName>
                                          <p:attrName>ppt_y</p:attrName>
                                        </p:attrNameLst>
                                      </p:cBhvr>
                                      <p:rCtr x="12500" y="0"/>
                                    </p:animMotion>
                                  </p:childTnLst>
                                </p:cTn>
                              </p:par>
                              <p:par>
                                <p:cTn id="9" presetID="1" presetClass="entr" presetSubtype="0" fill="hold" grpId="0"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6" grpId="0"/>
      <p:bldP spid="21" grpId="0" animBg="1"/>
      <p:bldP spid="22" grpId="0" animBg="1"/>
      <p:bldP spid="136" grpId="0" animBg="1"/>
      <p:bldP spid="13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PKI</a:t>
            </a:r>
            <a:r>
              <a:rPr lang="zh-CN" altLang="en-US" dirty="0"/>
              <a:t>是基础设施</a:t>
            </a:r>
            <a:endParaRPr lang="zh-CN" altLang="en-US" dirty="0"/>
          </a:p>
        </p:txBody>
      </p:sp>
      <p:sp>
        <p:nvSpPr>
          <p:cNvPr id="2" name="内容占位符 1"/>
          <p:cNvSpPr>
            <a:spLocks noGrp="1"/>
          </p:cNvSpPr>
          <p:nvPr>
            <p:ph idx="1"/>
          </p:nvPr>
        </p:nvSpPr>
        <p:spPr/>
        <p:txBody>
          <a:bodyPr/>
          <a:lstStyle/>
          <a:p>
            <a:r>
              <a:rPr lang="en-US" altLang="zh-CN" dirty="0"/>
              <a:t>PKI</a:t>
            </a:r>
            <a:r>
              <a:rPr lang="zh-CN" altLang="en-US" dirty="0"/>
              <a:t>的类比--电力基础设施</a:t>
            </a:r>
            <a:endParaRPr lang="zh-CN" altLang="en-US" dirty="0"/>
          </a:p>
          <a:p>
            <a:pPr lvl="1"/>
            <a:r>
              <a:rPr lang="zh-CN" altLang="en-US" dirty="0"/>
              <a:t>能够递归--使用电力控制的变电站</a:t>
            </a:r>
            <a:endParaRPr lang="zh-CN" altLang="en-US" dirty="0"/>
          </a:p>
          <a:p>
            <a:r>
              <a:rPr lang="en-US" altLang="zh-CN" dirty="0"/>
              <a:t>PKI</a:t>
            </a:r>
            <a:r>
              <a:rPr lang="zh-CN" altLang="en-US" dirty="0"/>
              <a:t>与应用的分离--电器</a:t>
            </a:r>
            <a:endParaRPr lang="zh-CN" altLang="en-US" dirty="0"/>
          </a:p>
          <a:p>
            <a:r>
              <a:rPr lang="en-US" altLang="zh-CN" dirty="0"/>
              <a:t>PKI</a:t>
            </a:r>
            <a:r>
              <a:rPr lang="zh-CN" altLang="en-US" dirty="0"/>
              <a:t>与防火墙等其它安全技术</a:t>
            </a:r>
            <a:endParaRPr lang="zh-CN" altLang="en-US" dirty="0"/>
          </a:p>
          <a:p>
            <a:pPr lvl="1"/>
            <a:r>
              <a:rPr lang="zh-CN" altLang="en-US" dirty="0"/>
              <a:t>正如火车不能与电力基础设施进行比较一样</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什么是网络认证？</a:t>
            </a:r>
            <a:endParaRPr lang="zh-CN" altLang="en-US" dirty="0"/>
          </a:p>
        </p:txBody>
      </p:sp>
      <p:sp>
        <p:nvSpPr>
          <p:cNvPr id="3" name="内容占位符 2"/>
          <p:cNvSpPr>
            <a:spLocks noGrp="1"/>
          </p:cNvSpPr>
          <p:nvPr>
            <p:ph idx="1"/>
          </p:nvPr>
        </p:nvSpPr>
        <p:spPr/>
        <p:txBody>
          <a:bodyPr/>
          <a:lstStyle/>
          <a:p>
            <a:r>
              <a:rPr lang="zh-CN" altLang="en-US" dirty="0"/>
              <a:t>简单的解释</a:t>
            </a:r>
            <a:endParaRPr lang="en-US" altLang="zh-CN" dirty="0"/>
          </a:p>
          <a:p>
            <a:pPr lvl="1"/>
            <a:r>
              <a:rPr lang="zh-CN" altLang="en-US" dirty="0"/>
              <a:t>在信息系统</a:t>
            </a:r>
            <a:r>
              <a:rPr lang="en-US" altLang="zh-CN" dirty="0"/>
              <a:t>/</a:t>
            </a:r>
            <a:r>
              <a:rPr lang="zh-CN" altLang="en-US" dirty="0"/>
              <a:t>网络环境中，实现身份的确认</a:t>
            </a:r>
            <a:endParaRPr lang="en-US" altLang="zh-CN" dirty="0"/>
          </a:p>
          <a:p>
            <a:pPr lvl="1"/>
            <a:endParaRPr lang="en-US" altLang="zh-CN" dirty="0"/>
          </a:p>
          <a:p>
            <a:pPr lvl="1"/>
            <a:endParaRPr lang="en-US" altLang="zh-CN"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1869" y="1841859"/>
            <a:ext cx="3255348" cy="3774606"/>
          </a:xfrm>
          <a:prstGeom prst="rect">
            <a:avLst/>
          </a:prstGeom>
        </p:spPr>
      </p:pic>
      <p:sp>
        <p:nvSpPr>
          <p:cNvPr id="4" name="文本框 3"/>
          <p:cNvSpPr txBox="1"/>
          <p:nvPr/>
        </p:nvSpPr>
        <p:spPr>
          <a:xfrm>
            <a:off x="8319970" y="5570519"/>
            <a:ext cx="3057247" cy="338554"/>
          </a:xfrm>
          <a:prstGeom prst="rect">
            <a:avLst/>
          </a:prstGeom>
          <a:noFill/>
        </p:spPr>
        <p:txBody>
          <a:bodyPr wrap="none" rtlCol="0">
            <a:spAutoFit/>
          </a:bodyPr>
          <a:lstStyle/>
          <a:p>
            <a:r>
              <a:rPr lang="zh-CN" altLang="en-US" sz="1600" dirty="0"/>
              <a:t>注：课件中图片大多来源于网络</a:t>
            </a:r>
            <a:endParaRPr lang="zh-CN" altLang="en-US" sz="16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861520" y="274638"/>
            <a:ext cx="4546848" cy="778098"/>
          </a:xfrm>
        </p:spPr>
        <p:txBody>
          <a:bodyPr>
            <a:normAutofit fontScale="90000"/>
          </a:bodyPr>
          <a:lstStyle/>
          <a:p>
            <a:r>
              <a:rPr lang="en-US" altLang="zh-CN" dirty="0"/>
              <a:t>PKI</a:t>
            </a:r>
            <a:r>
              <a:rPr lang="zh-CN" altLang="en-US" dirty="0"/>
              <a:t>就在我们身边</a:t>
            </a:r>
            <a:endParaRPr lang="zh-CN" altLang="en-US" dirty="0"/>
          </a:p>
        </p:txBody>
      </p:sp>
      <p:sp>
        <p:nvSpPr>
          <p:cNvPr id="2" name="内容占位符 1"/>
          <p:cNvSpPr>
            <a:spLocks noGrp="1"/>
          </p:cNvSpPr>
          <p:nvPr>
            <p:ph idx="1"/>
          </p:nvPr>
        </p:nvSpPr>
        <p:spPr/>
        <p:txBody>
          <a:bodyPr/>
          <a:lstStyle/>
          <a:p>
            <a:endParaRPr lang="zh-CN" altLang="en-US"/>
          </a:p>
        </p:txBody>
      </p:sp>
      <p:pic>
        <p:nvPicPr>
          <p:cNvPr id="4" name="Picture 4" descr="RegistrationAuthority"/>
          <p:cNvPicPr>
            <a:picLocks noChangeAspect="1" noChangeArrowheads="1"/>
          </p:cNvPicPr>
          <p:nvPr/>
        </p:nvPicPr>
        <p:blipFill>
          <a:blip r:embed="rId1" cstate="print"/>
          <a:srcRect/>
          <a:stretch>
            <a:fillRect/>
          </a:stretch>
        </p:blipFill>
        <p:spPr bwMode="auto">
          <a:xfrm>
            <a:off x="6629400" y="3779664"/>
            <a:ext cx="1219200" cy="1198562"/>
          </a:xfrm>
          <a:prstGeom prst="rect">
            <a:avLst/>
          </a:prstGeom>
          <a:noFill/>
          <a:ln w="9525">
            <a:noFill/>
            <a:miter lim="800000"/>
            <a:headEnd/>
            <a:tailEnd/>
          </a:ln>
        </p:spPr>
      </p:pic>
      <p:pic>
        <p:nvPicPr>
          <p:cNvPr id="5" name="Picture 5" descr="X50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562601" y="3322464"/>
            <a:ext cx="1273175" cy="1295400"/>
          </a:xfrm>
          <a:prstGeom prst="rect">
            <a:avLst/>
          </a:prstGeom>
          <a:noFill/>
          <a:ln w="9525">
            <a:noFill/>
            <a:miter lim="800000"/>
            <a:headEnd/>
            <a:tailEnd/>
          </a:ln>
        </p:spPr>
      </p:pic>
      <p:pic>
        <p:nvPicPr>
          <p:cNvPr id="6" name="Picture 6" descr="PKILAS~1"/>
          <p:cNvPicPr>
            <a:picLocks noChangeAspect="1" noChangeArrowheads="1"/>
          </p:cNvPicPr>
          <p:nvPr/>
        </p:nvPicPr>
        <p:blipFill>
          <a:blip r:embed="rId3" cstate="print"/>
          <a:srcRect/>
          <a:stretch>
            <a:fillRect/>
          </a:stretch>
        </p:blipFill>
        <p:spPr bwMode="auto">
          <a:xfrm>
            <a:off x="5562600" y="2712864"/>
            <a:ext cx="2133600" cy="1524000"/>
          </a:xfrm>
          <a:prstGeom prst="rect">
            <a:avLst/>
          </a:prstGeom>
          <a:noFill/>
          <a:ln w="9525">
            <a:noFill/>
            <a:miter lim="800000"/>
            <a:headEnd/>
            <a:tailEnd/>
          </a:ln>
        </p:spPr>
      </p:pic>
      <p:graphicFrame>
        <p:nvGraphicFramePr>
          <p:cNvPr id="7" name="Object 7"/>
          <p:cNvGraphicFramePr>
            <a:graphicFrameLocks noChangeAspect="1"/>
          </p:cNvGraphicFramePr>
          <p:nvPr/>
        </p:nvGraphicFramePr>
        <p:xfrm>
          <a:off x="4495800" y="4236864"/>
          <a:ext cx="954088" cy="762000"/>
        </p:xfrm>
        <a:graphic>
          <a:graphicData uri="http://schemas.openxmlformats.org/presentationml/2006/ole">
            <mc:AlternateContent xmlns:mc="http://schemas.openxmlformats.org/markup-compatibility/2006">
              <mc:Choice xmlns:v="urn:schemas-microsoft-com:vml" Requires="v">
                <p:oleObj spid="_x0000_s4107" name="Visio" r:id="rId4" imgW="953770" imgH="762635" progId="">
                  <p:embed/>
                </p:oleObj>
              </mc:Choice>
              <mc:Fallback>
                <p:oleObj name="Visio" r:id="rId4" imgW="953770" imgH="762635" progId="">
                  <p:embed/>
                  <p:pic>
                    <p:nvPicPr>
                      <p:cNvPr id="0" name="Picture 11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4236864"/>
                        <a:ext cx="9540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4572000" y="2255665"/>
          <a:ext cx="863600" cy="681037"/>
        </p:xfrm>
        <a:graphic>
          <a:graphicData uri="http://schemas.openxmlformats.org/presentationml/2006/ole">
            <mc:AlternateContent xmlns:mc="http://schemas.openxmlformats.org/markup-compatibility/2006">
              <mc:Choice xmlns:v="urn:schemas-microsoft-com:vml" Requires="v">
                <p:oleObj spid="_x0000_s4108" name="Visio" r:id="rId6" imgW="862965" imgH="680720" progId="">
                  <p:embed/>
                </p:oleObj>
              </mc:Choice>
              <mc:Fallback>
                <p:oleObj name="Visio" r:id="rId6" imgW="862965" imgH="680720" progId="">
                  <p:embed/>
                  <p:pic>
                    <p:nvPicPr>
                      <p:cNvPr id="0" name="Picture 11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2255665"/>
                        <a:ext cx="8636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9"/>
          <p:cNvGraphicFramePr>
            <a:graphicFrameLocks noChangeAspect="1"/>
          </p:cNvGraphicFramePr>
          <p:nvPr/>
        </p:nvGraphicFramePr>
        <p:xfrm>
          <a:off x="6934201" y="2103264"/>
          <a:ext cx="669925" cy="793750"/>
        </p:xfrm>
        <a:graphic>
          <a:graphicData uri="http://schemas.openxmlformats.org/presentationml/2006/ole">
            <mc:AlternateContent xmlns:mc="http://schemas.openxmlformats.org/markup-compatibility/2006">
              <mc:Choice xmlns:v="urn:schemas-microsoft-com:vml" Requires="v">
                <p:oleObj spid="_x0000_s4109" name="Visio" r:id="rId8" imgW="669925" imgH="793115" progId="">
                  <p:embed/>
                </p:oleObj>
              </mc:Choice>
              <mc:Fallback>
                <p:oleObj name="Visio" r:id="rId8" imgW="669925" imgH="793115" progId="">
                  <p:embed/>
                  <p:pic>
                    <p:nvPicPr>
                      <p:cNvPr id="0" name="Picture 11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1" y="2103264"/>
                        <a:ext cx="669925"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Group 10"/>
          <p:cNvGrpSpPr/>
          <p:nvPr/>
        </p:nvGrpSpPr>
        <p:grpSpPr bwMode="auto">
          <a:xfrm>
            <a:off x="7696201" y="884064"/>
            <a:ext cx="1795463" cy="1295400"/>
            <a:chOff x="3888" y="432"/>
            <a:chExt cx="1131" cy="816"/>
          </a:xfrm>
        </p:grpSpPr>
        <p:graphicFrame>
          <p:nvGraphicFramePr>
            <p:cNvPr id="14" name="Object 11"/>
            <p:cNvGraphicFramePr>
              <a:graphicFrameLocks noChangeAspect="1"/>
            </p:cNvGraphicFramePr>
            <p:nvPr/>
          </p:nvGraphicFramePr>
          <p:xfrm>
            <a:off x="3888" y="864"/>
            <a:ext cx="576" cy="362"/>
          </p:xfrm>
          <a:graphic>
            <a:graphicData uri="http://schemas.openxmlformats.org/presentationml/2006/ole">
              <mc:AlternateContent xmlns:mc="http://schemas.openxmlformats.org/markup-compatibility/2006">
                <mc:Choice xmlns:v="urn:schemas-microsoft-com:vml" Requires="v">
                  <p:oleObj spid="_x0000_s4110" name="Clip" r:id="rId10" imgW="1892935" imgH="1189355" progId="">
                    <p:embed/>
                  </p:oleObj>
                </mc:Choice>
                <mc:Fallback>
                  <p:oleObj name="Clip" r:id="rId10" imgW="1892935" imgH="1189355" progId="">
                    <p:embed/>
                    <p:pic>
                      <p:nvPicPr>
                        <p:cNvPr id="0" name="Picture 1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8" y="864"/>
                          <a:ext cx="576" cy="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nvGraphicFramePr>
          <p:xfrm>
            <a:off x="4560" y="768"/>
            <a:ext cx="459" cy="480"/>
          </p:xfrm>
          <a:graphic>
            <a:graphicData uri="http://schemas.openxmlformats.org/presentationml/2006/ole">
              <mc:AlternateContent xmlns:mc="http://schemas.openxmlformats.org/markup-compatibility/2006">
                <mc:Choice xmlns:v="urn:schemas-microsoft-com:vml" Requires="v">
                  <p:oleObj spid="_x0000_s4111" name="Clip" r:id="rId12" imgW="2903855" imgH="3048000" progId="">
                    <p:embed/>
                  </p:oleObj>
                </mc:Choice>
                <mc:Fallback>
                  <p:oleObj name="Clip" r:id="rId12" imgW="2903855" imgH="3048000" progId="">
                    <p:embed/>
                    <p:pic>
                      <p:nvPicPr>
                        <p:cNvPr id="0" name="Picture 11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0" y="768"/>
                          <a:ext cx="459"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3"/>
            <p:cNvGraphicFramePr>
              <a:graphicFrameLocks noChangeAspect="1"/>
            </p:cNvGraphicFramePr>
            <p:nvPr/>
          </p:nvGraphicFramePr>
          <p:xfrm>
            <a:off x="4320" y="432"/>
            <a:ext cx="576" cy="334"/>
          </p:xfrm>
          <a:graphic>
            <a:graphicData uri="http://schemas.openxmlformats.org/presentationml/2006/ole">
              <mc:AlternateContent xmlns:mc="http://schemas.openxmlformats.org/markup-compatibility/2006">
                <mc:Choice xmlns:v="urn:schemas-microsoft-com:vml" Requires="v">
                  <p:oleObj spid="_x0000_s4112" name="Clip" r:id="rId14" imgW="5318125" imgH="3086100" progId="">
                    <p:embed/>
                  </p:oleObj>
                </mc:Choice>
                <mc:Fallback>
                  <p:oleObj name="Clip" r:id="rId14" imgW="5318125" imgH="3086100" progId="">
                    <p:embed/>
                    <p:pic>
                      <p:nvPicPr>
                        <p:cNvPr id="0" name="Picture 11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20" y="432"/>
                          <a:ext cx="576" cy="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Text Box 14"/>
          <p:cNvSpPr txBox="1">
            <a:spLocks noChangeArrowheads="1"/>
          </p:cNvSpPr>
          <p:nvPr/>
        </p:nvSpPr>
        <p:spPr bwMode="auto">
          <a:xfrm>
            <a:off x="2590800" y="3017665"/>
            <a:ext cx="3048000" cy="585787"/>
          </a:xfrm>
          <a:prstGeom prst="rect">
            <a:avLst/>
          </a:prstGeom>
          <a:noFill/>
          <a:ln w="19050">
            <a:noFill/>
            <a:miter lim="800000"/>
          </a:ln>
        </p:spPr>
        <p:txBody>
          <a:bodyPr>
            <a:spAutoFit/>
          </a:bodyPr>
          <a:lstStyle/>
          <a:p>
            <a:pPr algn="ctr" eaLnBrk="0" hangingPunct="0">
              <a:spcBef>
                <a:spcPct val="20000"/>
              </a:spcBef>
            </a:pPr>
            <a:r>
              <a:rPr lang="zh-CN" altLang="en-US" b="1">
                <a:solidFill>
                  <a:srgbClr val="0066FF"/>
                </a:solidFill>
              </a:rPr>
              <a:t>电子商务（包括移动商务）</a:t>
            </a:r>
            <a:endParaRPr lang="zh-CN" altLang="en-US" b="1">
              <a:solidFill>
                <a:srgbClr val="0066FF"/>
              </a:solidFill>
            </a:endParaRPr>
          </a:p>
          <a:p>
            <a:pPr algn="ctr" eaLnBrk="0" hangingPunct="0">
              <a:spcBef>
                <a:spcPct val="20000"/>
              </a:spcBef>
            </a:pPr>
            <a:r>
              <a:rPr lang="zh-CN" altLang="en-US" sz="1200" b="1">
                <a:solidFill>
                  <a:srgbClr val="FF7C80"/>
                </a:solidFill>
              </a:rPr>
              <a:t>电子支付，电子合同、数字签名</a:t>
            </a:r>
            <a:endParaRPr lang="zh-CN" altLang="en-US" sz="1200" b="1">
              <a:solidFill>
                <a:srgbClr val="FF7C80"/>
              </a:solidFill>
            </a:endParaRPr>
          </a:p>
        </p:txBody>
      </p:sp>
      <p:sp>
        <p:nvSpPr>
          <p:cNvPr id="21" name="Text Box 15"/>
          <p:cNvSpPr txBox="1">
            <a:spLocks noChangeArrowheads="1"/>
          </p:cNvSpPr>
          <p:nvPr/>
        </p:nvSpPr>
        <p:spPr bwMode="auto">
          <a:xfrm>
            <a:off x="7772400" y="2408065"/>
            <a:ext cx="2286000" cy="960263"/>
          </a:xfrm>
          <a:prstGeom prst="rect">
            <a:avLst/>
          </a:prstGeom>
          <a:noFill/>
          <a:ln w="19050">
            <a:noFill/>
            <a:miter lim="800000"/>
          </a:ln>
        </p:spPr>
        <p:txBody>
          <a:bodyPr>
            <a:spAutoFit/>
          </a:bodyPr>
          <a:lstStyle/>
          <a:p>
            <a:pPr algn="ctr" eaLnBrk="0" hangingPunct="0">
              <a:spcBef>
                <a:spcPct val="20000"/>
              </a:spcBef>
            </a:pPr>
            <a:r>
              <a:rPr lang="zh-CN" altLang="en-US" b="1">
                <a:solidFill>
                  <a:srgbClr val="0066FF"/>
                </a:solidFill>
              </a:rPr>
              <a:t>国防</a:t>
            </a:r>
            <a:endParaRPr lang="zh-CN" altLang="en-US" b="1">
              <a:solidFill>
                <a:srgbClr val="0066FF"/>
              </a:solidFill>
            </a:endParaRPr>
          </a:p>
          <a:p>
            <a:pPr algn="ctr" eaLnBrk="0" hangingPunct="0">
              <a:spcBef>
                <a:spcPct val="20000"/>
              </a:spcBef>
            </a:pPr>
            <a:r>
              <a:rPr lang="zh-CN" altLang="en-US" sz="1200" b="1">
                <a:solidFill>
                  <a:srgbClr val="FF7C80"/>
                </a:solidFill>
              </a:rPr>
              <a:t>在线访问军事资源、通信保密、文件保密、秘密分级管理、各部门通信协调。</a:t>
            </a:r>
            <a:endParaRPr lang="zh-CN" altLang="en-US" sz="1200" b="1">
              <a:solidFill>
                <a:srgbClr val="FF7C80"/>
              </a:solidFill>
            </a:endParaRPr>
          </a:p>
        </p:txBody>
      </p:sp>
      <p:graphicFrame>
        <p:nvGraphicFramePr>
          <p:cNvPr id="22" name="Object 17"/>
          <p:cNvGraphicFramePr>
            <a:graphicFrameLocks noChangeAspect="1"/>
          </p:cNvGraphicFramePr>
          <p:nvPr/>
        </p:nvGraphicFramePr>
        <p:xfrm>
          <a:off x="7696200" y="4084465"/>
          <a:ext cx="952500" cy="649287"/>
        </p:xfrm>
        <a:graphic>
          <a:graphicData uri="http://schemas.openxmlformats.org/presentationml/2006/ole">
            <mc:AlternateContent xmlns:mc="http://schemas.openxmlformats.org/markup-compatibility/2006">
              <mc:Choice xmlns:v="urn:schemas-microsoft-com:vml" Requires="v">
                <p:oleObj spid="_x0000_s4113" name="Visio" r:id="rId16" imgW="952500" imgH="649605" progId="">
                  <p:embed/>
                </p:oleObj>
              </mc:Choice>
              <mc:Fallback>
                <p:oleObj name="Visio" r:id="rId16" imgW="952500" imgH="649605" progId="">
                  <p:embed/>
                  <p:pic>
                    <p:nvPicPr>
                      <p:cNvPr id="0" name="Picture 11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96200" y="4084465"/>
                        <a:ext cx="952500"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 Box 18"/>
          <p:cNvSpPr txBox="1">
            <a:spLocks noChangeArrowheads="1"/>
          </p:cNvSpPr>
          <p:nvPr/>
        </p:nvSpPr>
        <p:spPr bwMode="auto">
          <a:xfrm>
            <a:off x="8458200" y="5456064"/>
            <a:ext cx="1638300" cy="768350"/>
          </a:xfrm>
          <a:prstGeom prst="rect">
            <a:avLst/>
          </a:prstGeom>
          <a:noFill/>
          <a:ln w="19050">
            <a:noFill/>
            <a:miter lim="800000"/>
          </a:ln>
        </p:spPr>
        <p:txBody>
          <a:bodyPr>
            <a:spAutoFit/>
          </a:bodyPr>
          <a:lstStyle/>
          <a:p>
            <a:pPr algn="ctr" eaLnBrk="0" hangingPunct="0">
              <a:spcBef>
                <a:spcPct val="20000"/>
              </a:spcBef>
            </a:pPr>
            <a:r>
              <a:rPr lang="zh-CN" altLang="en-US" b="1">
                <a:solidFill>
                  <a:srgbClr val="0066FF"/>
                </a:solidFill>
              </a:rPr>
              <a:t>电子政务</a:t>
            </a:r>
            <a:endParaRPr lang="zh-CN" altLang="en-US" b="1">
              <a:solidFill>
                <a:srgbClr val="0066FF"/>
              </a:solidFill>
            </a:endParaRPr>
          </a:p>
          <a:p>
            <a:pPr algn="ctr" eaLnBrk="0" hangingPunct="0">
              <a:spcBef>
                <a:spcPct val="20000"/>
              </a:spcBef>
            </a:pPr>
            <a:r>
              <a:rPr lang="zh-CN" altLang="en-US" sz="1200" b="1">
                <a:solidFill>
                  <a:srgbClr val="FF7C80"/>
                </a:solidFill>
              </a:rPr>
              <a:t>电子公章、资源访问控制、文件保密</a:t>
            </a:r>
            <a:endParaRPr lang="zh-CN" altLang="en-US" sz="1200" b="1">
              <a:solidFill>
                <a:srgbClr val="FF7C80"/>
              </a:solidFill>
            </a:endParaRPr>
          </a:p>
        </p:txBody>
      </p:sp>
      <p:sp>
        <p:nvSpPr>
          <p:cNvPr id="25" name="Text Box 19"/>
          <p:cNvSpPr txBox="1">
            <a:spLocks noChangeArrowheads="1"/>
          </p:cNvSpPr>
          <p:nvPr/>
        </p:nvSpPr>
        <p:spPr bwMode="auto">
          <a:xfrm>
            <a:off x="3124200" y="5989464"/>
            <a:ext cx="1295400" cy="366712"/>
          </a:xfrm>
          <a:prstGeom prst="rect">
            <a:avLst/>
          </a:prstGeom>
          <a:noFill/>
          <a:ln w="19050">
            <a:noFill/>
            <a:miter lim="800000"/>
          </a:ln>
        </p:spPr>
        <p:txBody>
          <a:bodyPr>
            <a:spAutoFit/>
          </a:bodyPr>
          <a:lstStyle/>
          <a:p>
            <a:pPr algn="ctr" eaLnBrk="0" hangingPunct="0">
              <a:spcBef>
                <a:spcPct val="20000"/>
              </a:spcBef>
            </a:pPr>
            <a:r>
              <a:rPr lang="zh-CN" altLang="en-US" b="1">
                <a:solidFill>
                  <a:srgbClr val="0066FF"/>
                </a:solidFill>
              </a:rPr>
              <a:t>登录授权</a:t>
            </a:r>
            <a:endParaRPr lang="zh-CN" altLang="en-US" b="1">
              <a:solidFill>
                <a:srgbClr val="0066FF"/>
              </a:solidFill>
            </a:endParaRPr>
          </a:p>
        </p:txBody>
      </p:sp>
      <p:grpSp>
        <p:nvGrpSpPr>
          <p:cNvPr id="26" name="Group 20"/>
          <p:cNvGrpSpPr/>
          <p:nvPr/>
        </p:nvGrpSpPr>
        <p:grpSpPr bwMode="auto">
          <a:xfrm>
            <a:off x="2895600" y="4541665"/>
            <a:ext cx="1828800" cy="1336675"/>
            <a:chOff x="864" y="2736"/>
            <a:chExt cx="1152" cy="842"/>
          </a:xfrm>
        </p:grpSpPr>
        <p:pic>
          <p:nvPicPr>
            <p:cNvPr id="27" name="Picture 21"/>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864" y="2736"/>
              <a:ext cx="960" cy="830"/>
            </a:xfrm>
            <a:prstGeom prst="rect">
              <a:avLst/>
            </a:prstGeom>
            <a:noFill/>
            <a:ln w="19050">
              <a:noFill/>
              <a:miter lim="800000"/>
              <a:headEnd/>
              <a:tailEnd/>
            </a:ln>
          </p:spPr>
        </p:pic>
        <p:pic>
          <p:nvPicPr>
            <p:cNvPr id="28" name="Picture 22" descr="etoken"/>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auto">
            <a:xfrm>
              <a:off x="1632" y="3312"/>
              <a:ext cx="384" cy="266"/>
            </a:xfrm>
            <a:prstGeom prst="rect">
              <a:avLst/>
            </a:prstGeom>
            <a:noFill/>
            <a:ln w="9525">
              <a:noFill/>
              <a:miter lim="800000"/>
              <a:headEnd/>
              <a:tailEnd/>
            </a:ln>
          </p:spPr>
        </p:pic>
      </p:grpSp>
      <p:graphicFrame>
        <p:nvGraphicFramePr>
          <p:cNvPr id="29" name="Object 23"/>
          <p:cNvGraphicFramePr>
            <a:graphicFrameLocks noChangeAspect="1"/>
          </p:cNvGraphicFramePr>
          <p:nvPr/>
        </p:nvGraphicFramePr>
        <p:xfrm>
          <a:off x="5867401" y="4694064"/>
          <a:ext cx="479425" cy="990600"/>
        </p:xfrm>
        <a:graphic>
          <a:graphicData uri="http://schemas.openxmlformats.org/presentationml/2006/ole">
            <mc:AlternateContent xmlns:mc="http://schemas.openxmlformats.org/markup-compatibility/2006">
              <mc:Choice xmlns:v="urn:schemas-microsoft-com:vml" Requires="v">
                <p:oleObj spid="_x0000_s4114" name="Visio" r:id="rId20" imgW="449580" imgH="926465" progId="">
                  <p:embed/>
                </p:oleObj>
              </mc:Choice>
              <mc:Fallback>
                <p:oleObj name="Visio" r:id="rId20" imgW="449580" imgH="926465" progId="">
                  <p:embed/>
                  <p:pic>
                    <p:nvPicPr>
                      <p:cNvPr id="0" name="Picture 114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67401" y="4694064"/>
                        <a:ext cx="4794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 name="Group 24"/>
          <p:cNvGrpSpPr/>
          <p:nvPr/>
        </p:nvGrpSpPr>
        <p:grpSpPr bwMode="auto">
          <a:xfrm>
            <a:off x="2362200" y="807864"/>
            <a:ext cx="3124200" cy="1981200"/>
            <a:chOff x="528" y="384"/>
            <a:chExt cx="1968" cy="1248"/>
          </a:xfrm>
        </p:grpSpPr>
        <p:pic>
          <p:nvPicPr>
            <p:cNvPr id="32" name="Picture 25"/>
            <p:cNvPicPr>
              <a:picLocks noChangeArrowheads="1"/>
            </p:cNvPicPr>
            <p:nvPr/>
          </p:nvPicPr>
          <p:blipFill>
            <a:blip r:embed="rId22" cstate="print"/>
            <a:srcRect/>
            <a:stretch>
              <a:fillRect/>
            </a:stretch>
          </p:blipFill>
          <p:spPr bwMode="auto">
            <a:xfrm>
              <a:off x="624" y="480"/>
              <a:ext cx="576" cy="336"/>
            </a:xfrm>
            <a:prstGeom prst="rect">
              <a:avLst/>
            </a:prstGeom>
            <a:noFill/>
            <a:ln w="9525">
              <a:noFill/>
              <a:miter lim="800000"/>
              <a:headEnd/>
              <a:tailEnd/>
            </a:ln>
          </p:spPr>
        </p:pic>
        <p:grpSp>
          <p:nvGrpSpPr>
            <p:cNvPr id="33" name="Group 26"/>
            <p:cNvGrpSpPr/>
            <p:nvPr/>
          </p:nvGrpSpPr>
          <p:grpSpPr bwMode="auto">
            <a:xfrm>
              <a:off x="528" y="864"/>
              <a:ext cx="672" cy="624"/>
              <a:chOff x="1968" y="2976"/>
              <a:chExt cx="720" cy="674"/>
            </a:xfrm>
          </p:grpSpPr>
          <p:pic>
            <p:nvPicPr>
              <p:cNvPr id="34" name="Picture 27" descr="phone"/>
              <p:cNvPicPr>
                <a:picLocks noChangeAspect="1" noChangeArrowheads="1"/>
              </p:cNvPicPr>
              <p:nvPr/>
            </p:nvPicPr>
            <p:blipFill>
              <a:blip r:embed="rId23" cstate="print">
                <a:clrChange>
                  <a:clrFrom>
                    <a:srgbClr val="FFFFFF"/>
                  </a:clrFrom>
                  <a:clrTo>
                    <a:srgbClr val="FFFFFF">
                      <a:alpha val="0"/>
                    </a:srgbClr>
                  </a:clrTo>
                </a:clrChange>
              </a:blip>
              <a:srcRect/>
              <a:stretch>
                <a:fillRect/>
              </a:stretch>
            </p:blipFill>
            <p:spPr bwMode="auto">
              <a:xfrm>
                <a:off x="1968" y="2976"/>
                <a:ext cx="543" cy="674"/>
              </a:xfrm>
              <a:prstGeom prst="rect">
                <a:avLst/>
              </a:prstGeom>
              <a:noFill/>
              <a:ln w="9525">
                <a:noFill/>
                <a:miter lim="800000"/>
                <a:headEnd/>
                <a:tailEnd/>
              </a:ln>
            </p:spPr>
          </p:pic>
          <p:pic>
            <p:nvPicPr>
              <p:cNvPr id="35" name="Picture 28" descr="fincard"/>
              <p:cNvPicPr>
                <a:picLocks noChangeAspect="1" noChangeArrowheads="1"/>
              </p:cNvPicPr>
              <p:nvPr/>
            </p:nvPicPr>
            <p:blipFill>
              <a:blip r:embed="rId24" cstate="print"/>
              <a:srcRect l="2174" t="27899" r="71739" b="45581"/>
              <a:stretch>
                <a:fillRect/>
              </a:stretch>
            </p:blipFill>
            <p:spPr bwMode="auto">
              <a:xfrm>
                <a:off x="2352" y="3312"/>
                <a:ext cx="336" cy="224"/>
              </a:xfrm>
              <a:prstGeom prst="rect">
                <a:avLst/>
              </a:prstGeom>
              <a:noFill/>
              <a:ln w="9525">
                <a:solidFill>
                  <a:srgbClr val="808080"/>
                </a:solidFill>
                <a:miter lim="800000"/>
                <a:headEnd/>
                <a:tailEnd/>
              </a:ln>
            </p:spPr>
          </p:pic>
        </p:grpSp>
        <p:graphicFrame>
          <p:nvGraphicFramePr>
            <p:cNvPr id="36" name="Object 29"/>
            <p:cNvGraphicFramePr>
              <a:graphicFrameLocks noChangeAspect="1"/>
            </p:cNvGraphicFramePr>
            <p:nvPr/>
          </p:nvGraphicFramePr>
          <p:xfrm>
            <a:off x="1488" y="384"/>
            <a:ext cx="1008" cy="720"/>
          </p:xfrm>
          <a:graphic>
            <a:graphicData uri="http://schemas.openxmlformats.org/presentationml/2006/ole">
              <mc:AlternateContent xmlns:mc="http://schemas.openxmlformats.org/markup-compatibility/2006">
                <mc:Choice xmlns:v="urn:schemas-microsoft-com:vml" Requires="v">
                  <p:oleObj spid="_x0000_s4115" name="Clip" r:id="rId25" imgW="7143750" imgH="5200650" progId="">
                    <p:embed/>
                  </p:oleObj>
                </mc:Choice>
                <mc:Fallback>
                  <p:oleObj name="Clip" r:id="rId25" imgW="7143750" imgH="5200650" progId="">
                    <p:embed/>
                    <p:pic>
                      <p:nvPicPr>
                        <p:cNvPr id="0" name="Picture 1150"/>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8" y="384"/>
                          <a:ext cx="1008" cy="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8" name="Picture 30" descr="ph01650j"/>
            <p:cNvPicPr>
              <a:picLocks noChangeAspect="1" noChangeArrowheads="1"/>
            </p:cNvPicPr>
            <p:nvPr/>
          </p:nvPicPr>
          <p:blipFill>
            <a:blip r:embed="rId27" cstate="print"/>
            <a:srcRect/>
            <a:stretch>
              <a:fillRect/>
            </a:stretch>
          </p:blipFill>
          <p:spPr bwMode="auto">
            <a:xfrm>
              <a:off x="1248" y="1008"/>
              <a:ext cx="411" cy="624"/>
            </a:xfrm>
            <a:prstGeom prst="rect">
              <a:avLst/>
            </a:prstGeom>
            <a:noFill/>
            <a:ln w="9525">
              <a:noFill/>
              <a:miter lim="800000"/>
              <a:headEnd/>
              <a:tailEnd/>
            </a:ln>
          </p:spPr>
        </p:pic>
      </p:grpSp>
      <p:graphicFrame>
        <p:nvGraphicFramePr>
          <p:cNvPr id="39" name="Object 31"/>
          <p:cNvGraphicFramePr>
            <a:graphicFrameLocks noChangeAspect="1"/>
          </p:cNvGraphicFramePr>
          <p:nvPr/>
        </p:nvGraphicFramePr>
        <p:xfrm>
          <a:off x="5181600" y="5608464"/>
          <a:ext cx="2819400" cy="842962"/>
        </p:xfrm>
        <a:graphic>
          <a:graphicData uri="http://schemas.openxmlformats.org/presentationml/2006/ole">
            <mc:AlternateContent xmlns:mc="http://schemas.openxmlformats.org/markup-compatibility/2006">
              <mc:Choice xmlns:v="urn:schemas-microsoft-com:vml" Requires="v">
                <p:oleObj spid="_x0000_s4116" name="位图图像" r:id="rId28" imgW="4714875" imgH="1409700" progId="PBrush">
                  <p:embed/>
                </p:oleObj>
              </mc:Choice>
              <mc:Fallback>
                <p:oleObj name="位图图像" r:id="rId28" imgW="4714875" imgH="1409700" progId="PBrush">
                  <p:embed/>
                  <p:pic>
                    <p:nvPicPr>
                      <p:cNvPr id="0" name="Picture 1151"/>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1600" y="5608464"/>
                        <a:ext cx="281940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Text Box 32"/>
          <p:cNvSpPr txBox="1">
            <a:spLocks noChangeArrowheads="1"/>
          </p:cNvSpPr>
          <p:nvPr/>
        </p:nvSpPr>
        <p:spPr bwMode="auto">
          <a:xfrm>
            <a:off x="5638800" y="6446664"/>
            <a:ext cx="1638300" cy="366712"/>
          </a:xfrm>
          <a:prstGeom prst="rect">
            <a:avLst/>
          </a:prstGeom>
          <a:noFill/>
          <a:ln w="19050">
            <a:noFill/>
            <a:miter lim="800000"/>
          </a:ln>
        </p:spPr>
        <p:txBody>
          <a:bodyPr>
            <a:spAutoFit/>
          </a:bodyPr>
          <a:lstStyle/>
          <a:p>
            <a:pPr algn="ctr" eaLnBrk="0" hangingPunct="0">
              <a:spcBef>
                <a:spcPct val="20000"/>
              </a:spcBef>
            </a:pPr>
            <a:r>
              <a:rPr lang="en-US" altLang="zh-CN" b="1">
                <a:solidFill>
                  <a:srgbClr val="0066FF"/>
                </a:solidFill>
              </a:rPr>
              <a:t>VPN</a:t>
            </a:r>
            <a:endParaRPr lang="en-US" altLang="zh-CN" b="1">
              <a:solidFill>
                <a:srgbClr val="0066FF"/>
              </a:solidFill>
            </a:endParaRPr>
          </a:p>
        </p:txBody>
      </p:sp>
      <p:pic>
        <p:nvPicPr>
          <p:cNvPr id="42" name="Picture 34" descr="104_200511510392428934">
            <a:hlinkClick r:id="rId30"/>
          </p:cNvPr>
          <p:cNvPicPr>
            <a:picLocks noChangeAspect="1" noChangeArrowheads="1"/>
          </p:cNvPicPr>
          <p:nvPr/>
        </p:nvPicPr>
        <p:blipFill>
          <a:blip r:embed="rId31" cstate="print"/>
          <a:srcRect/>
          <a:stretch>
            <a:fillRect/>
          </a:stretch>
        </p:blipFill>
        <p:spPr bwMode="auto">
          <a:xfrm>
            <a:off x="8686800" y="4124151"/>
            <a:ext cx="1371600" cy="1371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各种实例（一）</a:t>
            </a:r>
            <a:endParaRPr lang="zh-CN" altLang="en-US" dirty="0"/>
          </a:p>
        </p:txBody>
      </p:sp>
      <p:sp>
        <p:nvSpPr>
          <p:cNvPr id="2" name="内容占位符 1"/>
          <p:cNvSpPr>
            <a:spLocks noGrp="1"/>
          </p:cNvSpPr>
          <p:nvPr>
            <p:ph idx="1"/>
          </p:nvPr>
        </p:nvSpPr>
        <p:spPr/>
        <p:txBody>
          <a:bodyPr/>
          <a:lstStyle/>
          <a:p>
            <a:r>
              <a:rPr lang="zh-CN" altLang="en-US" dirty="0"/>
              <a:t>网银、</a:t>
            </a:r>
            <a:r>
              <a:rPr lang="en-US" altLang="zh-CN" dirty="0"/>
              <a:t>U</a:t>
            </a:r>
            <a:r>
              <a:rPr lang="zh-CN" altLang="en-US" dirty="0"/>
              <a:t>盾</a:t>
            </a:r>
            <a:endParaRPr lang="en-US" altLang="zh-CN" dirty="0"/>
          </a:p>
          <a:p>
            <a:r>
              <a:rPr lang="zh-CN" altLang="en-US" dirty="0"/>
              <a:t>中国各大银行已大规模地推广基于个人数字证书的网上银行身份认证，防止银行账号被窃和网银欺诈</a:t>
            </a:r>
            <a:endParaRPr lang="en-US" altLang="zh-CN" dirty="0"/>
          </a:p>
        </p:txBody>
      </p:sp>
      <p:pic>
        <p:nvPicPr>
          <p:cNvPr id="4" name="图片 3" descr="x.jpg"/>
          <p:cNvPicPr>
            <a:picLocks noChangeAspect="1"/>
          </p:cNvPicPr>
          <p:nvPr/>
        </p:nvPicPr>
        <p:blipFill>
          <a:blip r:embed="rId1" cstate="print"/>
          <a:srcRect l="1575" t="2816" r="33463" b="5662"/>
          <a:stretch>
            <a:fillRect/>
          </a:stretch>
        </p:blipFill>
        <p:spPr>
          <a:xfrm>
            <a:off x="1863310" y="3480250"/>
            <a:ext cx="4808754" cy="3377750"/>
          </a:xfrm>
          <a:prstGeom prst="rect">
            <a:avLst/>
          </a:prstGeom>
        </p:spPr>
      </p:pic>
      <p:pic>
        <p:nvPicPr>
          <p:cNvPr id="5" name="Picture 6"/>
          <p:cNvPicPr>
            <a:picLocks noChangeAspect="1" noChangeArrowheads="1"/>
          </p:cNvPicPr>
          <p:nvPr/>
        </p:nvPicPr>
        <p:blipFill>
          <a:blip r:embed="rId2" cstate="print"/>
          <a:srcRect l="10342" b="2386"/>
          <a:stretch>
            <a:fillRect/>
          </a:stretch>
        </p:blipFill>
        <p:spPr bwMode="auto">
          <a:xfrm>
            <a:off x="6384032" y="3480250"/>
            <a:ext cx="4283968" cy="3377750"/>
          </a:xfrm>
          <a:prstGeom prst="rect">
            <a:avLst/>
          </a:prstGeom>
          <a:noFill/>
          <a:ln w="9525">
            <a:noFill/>
            <a:miter lim="800000"/>
            <a:headEnd/>
            <a:tailEnd/>
          </a:ln>
        </p:spPr>
      </p:pic>
      <p:pic>
        <p:nvPicPr>
          <p:cNvPr id="6" name="图片 5" descr="x.jpg"/>
          <p:cNvPicPr>
            <a:picLocks noChangeAspect="1"/>
          </p:cNvPicPr>
          <p:nvPr/>
        </p:nvPicPr>
        <p:blipFill>
          <a:blip r:embed="rId3" cstate="print"/>
          <a:stretch>
            <a:fillRect/>
          </a:stretch>
        </p:blipFill>
        <p:spPr>
          <a:xfrm>
            <a:off x="1524000" y="5245935"/>
            <a:ext cx="2051720" cy="161206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各种实例（二）</a:t>
            </a:r>
            <a:endParaRPr lang="zh-CN" altLang="en-US" dirty="0"/>
          </a:p>
        </p:txBody>
      </p:sp>
      <p:sp>
        <p:nvSpPr>
          <p:cNvPr id="2" name="内容占位符 1"/>
          <p:cNvSpPr>
            <a:spLocks noGrp="1"/>
          </p:cNvSpPr>
          <p:nvPr>
            <p:ph idx="1"/>
          </p:nvPr>
        </p:nvSpPr>
        <p:spPr>
          <a:xfrm>
            <a:off x="831669" y="1937416"/>
            <a:ext cx="5626968" cy="5376672"/>
          </a:xfrm>
        </p:spPr>
        <p:txBody>
          <a:bodyPr/>
          <a:lstStyle/>
          <a:p>
            <a:r>
              <a:rPr lang="en-US" altLang="zh-CN" dirty="0"/>
              <a:t>2011</a:t>
            </a:r>
            <a:r>
              <a:rPr lang="zh-CN" altLang="en-US" dirty="0"/>
              <a:t>年</a:t>
            </a:r>
            <a:r>
              <a:rPr lang="en-US" altLang="zh-CN" dirty="0"/>
              <a:t>7</a:t>
            </a:r>
            <a:r>
              <a:rPr lang="zh-CN" altLang="en-US" dirty="0"/>
              <a:t>月</a:t>
            </a:r>
            <a:r>
              <a:rPr lang="en-US" altLang="zh-CN" dirty="0"/>
              <a:t>1</a:t>
            </a:r>
            <a:r>
              <a:rPr lang="zh-CN" altLang="en-US" dirty="0"/>
              <a:t>日，中国的因公电子护照正式签发工作顺利启动。</a:t>
            </a:r>
            <a:endParaRPr lang="zh-CN" altLang="en-US" dirty="0"/>
          </a:p>
          <a:p>
            <a:pPr lvl="1"/>
            <a:r>
              <a:rPr lang="en-US" altLang="zh-CN" dirty="0"/>
              <a:t>ICAO</a:t>
            </a:r>
            <a:r>
              <a:rPr lang="zh-CN" altLang="en-US" dirty="0"/>
              <a:t>（国际民用航空组织</a:t>
            </a:r>
            <a:r>
              <a:rPr lang="en-US" altLang="zh-CN" dirty="0"/>
              <a:t>International Civil Aviation Organization</a:t>
            </a:r>
            <a:r>
              <a:rPr lang="zh-CN" altLang="en-US" dirty="0"/>
              <a:t>）制定了</a:t>
            </a:r>
            <a:r>
              <a:rPr lang="en-US" altLang="zh-CN" dirty="0"/>
              <a:t>PKI</a:t>
            </a:r>
            <a:r>
              <a:rPr lang="zh-CN" altLang="en-US" dirty="0"/>
              <a:t>数字证书的电子护照标准</a:t>
            </a:r>
            <a:endParaRPr lang="zh-CN" altLang="en-US" dirty="0"/>
          </a:p>
        </p:txBody>
      </p:sp>
      <p:pic>
        <p:nvPicPr>
          <p:cNvPr id="4" name="图片 3" descr="x.jpg"/>
          <p:cNvPicPr>
            <a:picLocks noChangeAspect="1"/>
          </p:cNvPicPr>
          <p:nvPr/>
        </p:nvPicPr>
        <p:blipFill>
          <a:blip r:embed="rId1" cstate="print"/>
          <a:stretch>
            <a:fillRect/>
          </a:stretch>
        </p:blipFill>
        <p:spPr>
          <a:xfrm>
            <a:off x="7509158" y="2393504"/>
            <a:ext cx="3158842" cy="446449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各种实例（三）</a:t>
            </a:r>
            <a:endParaRPr lang="zh-CN" altLang="en-US" dirty="0"/>
          </a:p>
        </p:txBody>
      </p:sp>
      <p:sp>
        <p:nvSpPr>
          <p:cNvPr id="2" name="内容占位符 1"/>
          <p:cNvSpPr>
            <a:spLocks noGrp="1"/>
          </p:cNvSpPr>
          <p:nvPr>
            <p:ph idx="1"/>
          </p:nvPr>
        </p:nvSpPr>
        <p:spPr/>
        <p:txBody>
          <a:bodyPr/>
          <a:lstStyle/>
          <a:p>
            <a:r>
              <a:rPr lang="zh-CN" altLang="en-US" dirty="0"/>
              <a:t>每个香港公民一人一个智能身份证，每个智能身份证上配发一个全球通用的由香港邮政局颁发的个人数字证书</a:t>
            </a:r>
            <a:r>
              <a:rPr lang="zh-CN" altLang="en-US" sz="2400" dirty="0"/>
              <a:t> </a:t>
            </a:r>
            <a:endParaRPr lang="zh-CN" altLang="en-US" sz="2400" dirty="0"/>
          </a:p>
        </p:txBody>
      </p:sp>
      <p:pic>
        <p:nvPicPr>
          <p:cNvPr id="4" name="Picture 5"/>
          <p:cNvPicPr>
            <a:picLocks noChangeAspect="1" noChangeArrowheads="1"/>
          </p:cNvPicPr>
          <p:nvPr/>
        </p:nvPicPr>
        <p:blipFill>
          <a:blip r:embed="rId1" cstate="print"/>
          <a:srcRect/>
          <a:stretch>
            <a:fillRect/>
          </a:stretch>
        </p:blipFill>
        <p:spPr bwMode="auto">
          <a:xfrm>
            <a:off x="5656164" y="2996952"/>
            <a:ext cx="5011837" cy="3861048"/>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中国的</a:t>
            </a:r>
            <a:r>
              <a:rPr lang="en-US" altLang="zh-CN" dirty="0"/>
              <a:t>PKI</a:t>
            </a:r>
            <a:r>
              <a:rPr lang="zh-CN" altLang="en-US" dirty="0"/>
              <a:t>建设</a:t>
            </a:r>
            <a:r>
              <a:rPr lang="en-US" altLang="zh-CN" dirty="0"/>
              <a:t>(1)</a:t>
            </a:r>
            <a:endParaRPr lang="zh-CN" altLang="en-US" dirty="0"/>
          </a:p>
        </p:txBody>
      </p:sp>
      <p:sp>
        <p:nvSpPr>
          <p:cNvPr id="2" name="内容占位符 1"/>
          <p:cNvSpPr>
            <a:spLocks noGrp="1"/>
          </p:cNvSpPr>
          <p:nvPr>
            <p:ph idx="1"/>
          </p:nvPr>
        </p:nvSpPr>
        <p:spPr>
          <a:xfrm>
            <a:off x="1360715" y="1887901"/>
            <a:ext cx="9544850" cy="5257800"/>
          </a:xfrm>
        </p:spPr>
        <p:txBody>
          <a:bodyPr>
            <a:normAutofit/>
          </a:bodyPr>
          <a:lstStyle/>
          <a:p>
            <a:r>
              <a:rPr lang="zh-CN" altLang="en-US" dirty="0"/>
              <a:t>工信部统计：</a:t>
            </a:r>
            <a:endParaRPr lang="en-US" altLang="zh-CN" dirty="0"/>
          </a:p>
          <a:p>
            <a:pPr lvl="1"/>
            <a:r>
              <a:rPr lang="zh-CN" altLang="en-US" dirty="0"/>
              <a:t>截至</a:t>
            </a:r>
            <a:r>
              <a:rPr lang="en-US" altLang="zh-CN" dirty="0"/>
              <a:t>2017</a:t>
            </a:r>
            <a:r>
              <a:rPr lang="zh-CN" altLang="en-US" dirty="0"/>
              <a:t>年</a:t>
            </a:r>
            <a:r>
              <a:rPr lang="en-US" altLang="zh-CN" dirty="0"/>
              <a:t>7</a:t>
            </a:r>
            <a:r>
              <a:rPr lang="zh-CN" altLang="en-US" dirty="0"/>
              <a:t>月</a:t>
            </a:r>
            <a:r>
              <a:rPr lang="en-US" altLang="zh-CN" dirty="0"/>
              <a:t>31</a:t>
            </a:r>
            <a:r>
              <a:rPr lang="zh-CN" altLang="en-US" dirty="0"/>
              <a:t>日，有效电子认证证书持有量合计</a:t>
            </a:r>
            <a:r>
              <a:rPr lang="en-US" altLang="zh-CN" dirty="0">
                <a:solidFill>
                  <a:schemeClr val="dk1"/>
                </a:solidFill>
              </a:rPr>
              <a:t>284,209,826</a:t>
            </a:r>
            <a:r>
              <a:rPr lang="zh-CN" altLang="en-US" dirty="0"/>
              <a:t>张。</a:t>
            </a:r>
            <a:endParaRPr lang="zh-CN" altLang="en-US" dirty="0"/>
          </a:p>
        </p:txBody>
      </p:sp>
      <p:graphicFrame>
        <p:nvGraphicFramePr>
          <p:cNvPr id="4" name="表格 3"/>
          <p:cNvGraphicFramePr>
            <a:graphicFrameLocks noGrp="1"/>
          </p:cNvGraphicFramePr>
          <p:nvPr/>
        </p:nvGraphicFramePr>
        <p:xfrm>
          <a:off x="3098104" y="3169135"/>
          <a:ext cx="5609074" cy="2802908"/>
        </p:xfrm>
        <a:graphic>
          <a:graphicData uri="http://schemas.openxmlformats.org/drawingml/2006/table">
            <a:tbl>
              <a:tblPr>
                <a:tableStyleId>{3C2FFA5D-87B4-456A-9821-1D502468CF0F}</a:tableStyleId>
              </a:tblPr>
              <a:tblGrid>
                <a:gridCol w="2691733"/>
                <a:gridCol w="2917341"/>
              </a:tblGrid>
              <a:tr h="532872">
                <a:tc>
                  <a:txBody>
                    <a:bodyPr/>
                    <a:lstStyle/>
                    <a:p>
                      <a:pPr algn="ctr">
                        <a:lnSpc>
                          <a:spcPts val="1575"/>
                        </a:lnSpc>
                        <a:spcBef>
                          <a:spcPts val="0"/>
                        </a:spcBef>
                        <a:spcAft>
                          <a:spcPts val="0"/>
                        </a:spcAft>
                      </a:pPr>
                      <a:r>
                        <a:rPr lang="zh-CN" altLang="en-US" sz="2400" dirty="0"/>
                        <a:t>证书类型</a:t>
                      </a:r>
                      <a:endParaRPr lang="zh-CN" altLang="en-US" sz="2400" dirty="0"/>
                    </a:p>
                  </a:txBody>
                  <a:tcPr marL="41662" marR="41662" marT="0" marB="0" anchor="ctr" anchorCtr="1"/>
                </a:tc>
                <a:tc>
                  <a:txBody>
                    <a:bodyPr/>
                    <a:lstStyle/>
                    <a:p>
                      <a:pPr algn="ctr">
                        <a:lnSpc>
                          <a:spcPts val="1575"/>
                        </a:lnSpc>
                        <a:spcBef>
                          <a:spcPts val="0"/>
                        </a:spcBef>
                        <a:spcAft>
                          <a:spcPts val="0"/>
                        </a:spcAft>
                      </a:pPr>
                      <a:r>
                        <a:rPr lang="zh-CN" altLang="en-US" sz="2400" dirty="0"/>
                        <a:t>持有量（张）</a:t>
                      </a:r>
                      <a:endParaRPr lang="zh-CN" altLang="en-US" sz="2400" dirty="0"/>
                    </a:p>
                  </a:txBody>
                  <a:tcPr marL="41662" marR="41662" marT="0" marB="0" anchor="ctr" anchorCtr="1"/>
                </a:tc>
              </a:tr>
              <a:tr h="567509">
                <a:tc>
                  <a:txBody>
                    <a:bodyPr/>
                    <a:lstStyle/>
                    <a:p>
                      <a:pPr algn="ctr"/>
                      <a:r>
                        <a:rPr kumimoji="0" lang="zh-CN" altLang="en-US" sz="2400" kern="1200" dirty="0">
                          <a:solidFill>
                            <a:schemeClr val="dk1"/>
                          </a:solidFill>
                          <a:latin typeface="+mn-lt"/>
                          <a:ea typeface="+mn-ea"/>
                          <a:cs typeface="+mn-cs"/>
                        </a:rPr>
                        <a:t>机构证书</a:t>
                      </a:r>
                      <a:endParaRPr kumimoji="0" lang="zh-CN" altLang="en-US" sz="2400" kern="1200" dirty="0">
                        <a:solidFill>
                          <a:schemeClr val="dk1"/>
                        </a:solidFill>
                        <a:latin typeface="+mn-lt"/>
                        <a:ea typeface="+mn-ea"/>
                        <a:cs typeface="+mn-cs"/>
                      </a:endParaRPr>
                    </a:p>
                  </a:txBody>
                  <a:tcPr anchor="ctr"/>
                </a:tc>
                <a:tc>
                  <a:txBody>
                    <a:bodyPr/>
                    <a:lstStyle/>
                    <a:p>
                      <a:pPr algn="ctr"/>
                      <a:r>
                        <a:rPr kumimoji="0" lang="en-US" altLang="zh-CN" sz="2400" kern="1200" dirty="0">
                          <a:solidFill>
                            <a:schemeClr val="dk1"/>
                          </a:solidFill>
                          <a:latin typeface="+mn-lt"/>
                          <a:ea typeface="+mn-ea"/>
                          <a:cs typeface="+mn-cs"/>
                        </a:rPr>
                        <a:t>49,459,519</a:t>
                      </a:r>
                      <a:endParaRPr kumimoji="0" lang="en-US" altLang="zh-CN" sz="2400" kern="1200" dirty="0">
                        <a:solidFill>
                          <a:schemeClr val="dk1"/>
                        </a:solidFill>
                        <a:latin typeface="+mn-lt"/>
                        <a:ea typeface="+mn-ea"/>
                        <a:cs typeface="+mn-cs"/>
                      </a:endParaRPr>
                    </a:p>
                  </a:txBody>
                  <a:tcPr anchor="ctr"/>
                </a:tc>
              </a:tr>
              <a:tr h="567509">
                <a:tc>
                  <a:txBody>
                    <a:bodyPr/>
                    <a:lstStyle/>
                    <a:p>
                      <a:pPr algn="ctr"/>
                      <a:r>
                        <a:rPr kumimoji="0" lang="zh-CN" altLang="en-US" sz="2400" kern="1200">
                          <a:solidFill>
                            <a:schemeClr val="dk1"/>
                          </a:solidFill>
                          <a:latin typeface="+mn-lt"/>
                          <a:ea typeface="+mn-ea"/>
                          <a:cs typeface="+mn-cs"/>
                        </a:rPr>
                        <a:t>个人证书</a:t>
                      </a:r>
                      <a:endParaRPr kumimoji="0" lang="zh-CN" altLang="en-US" sz="2400" kern="1200">
                        <a:solidFill>
                          <a:schemeClr val="dk1"/>
                        </a:solidFill>
                        <a:latin typeface="+mn-lt"/>
                        <a:ea typeface="+mn-ea"/>
                        <a:cs typeface="+mn-cs"/>
                      </a:endParaRPr>
                    </a:p>
                  </a:txBody>
                  <a:tcPr anchor="ctr"/>
                </a:tc>
                <a:tc>
                  <a:txBody>
                    <a:bodyPr/>
                    <a:lstStyle/>
                    <a:p>
                      <a:pPr algn="ctr"/>
                      <a:r>
                        <a:rPr kumimoji="0" lang="en-US" altLang="zh-CN" sz="2400" kern="1200" dirty="0">
                          <a:solidFill>
                            <a:schemeClr val="dk1"/>
                          </a:solidFill>
                          <a:latin typeface="+mn-lt"/>
                          <a:ea typeface="+mn-ea"/>
                          <a:cs typeface="+mn-cs"/>
                        </a:rPr>
                        <a:t>231,711,359</a:t>
                      </a:r>
                      <a:endParaRPr kumimoji="0" lang="en-US" altLang="zh-CN" sz="2400" kern="1200" dirty="0">
                        <a:solidFill>
                          <a:schemeClr val="dk1"/>
                        </a:solidFill>
                        <a:latin typeface="+mn-lt"/>
                        <a:ea typeface="+mn-ea"/>
                        <a:cs typeface="+mn-cs"/>
                      </a:endParaRPr>
                    </a:p>
                  </a:txBody>
                  <a:tcPr anchor="ctr"/>
                </a:tc>
              </a:tr>
              <a:tr h="567509">
                <a:tc>
                  <a:txBody>
                    <a:bodyPr/>
                    <a:lstStyle/>
                    <a:p>
                      <a:pPr algn="ctr"/>
                      <a:r>
                        <a:rPr kumimoji="0" lang="zh-CN" altLang="en-US" sz="2400" kern="1200" dirty="0">
                          <a:solidFill>
                            <a:schemeClr val="dk1"/>
                          </a:solidFill>
                          <a:latin typeface="+mn-lt"/>
                          <a:ea typeface="+mn-ea"/>
                          <a:cs typeface="+mn-cs"/>
                        </a:rPr>
                        <a:t>设备证书</a:t>
                      </a:r>
                      <a:endParaRPr kumimoji="0" lang="zh-CN" altLang="en-US" sz="2400" kern="1200" dirty="0">
                        <a:solidFill>
                          <a:schemeClr val="dk1"/>
                        </a:solidFill>
                        <a:latin typeface="+mn-lt"/>
                        <a:ea typeface="+mn-ea"/>
                        <a:cs typeface="+mn-cs"/>
                      </a:endParaRPr>
                    </a:p>
                  </a:txBody>
                  <a:tcPr anchor="ctr"/>
                </a:tc>
                <a:tc>
                  <a:txBody>
                    <a:bodyPr/>
                    <a:lstStyle/>
                    <a:p>
                      <a:pPr algn="ctr"/>
                      <a:r>
                        <a:rPr kumimoji="0" lang="en-US" altLang="zh-CN" sz="2400" kern="1200" dirty="0">
                          <a:solidFill>
                            <a:schemeClr val="dk1"/>
                          </a:solidFill>
                          <a:latin typeface="+mn-lt"/>
                          <a:ea typeface="+mn-ea"/>
                          <a:cs typeface="+mn-cs"/>
                        </a:rPr>
                        <a:t>3,038,948</a:t>
                      </a:r>
                      <a:endParaRPr kumimoji="0" lang="zh-CN" altLang="en-US" sz="2400" kern="1200" dirty="0">
                        <a:solidFill>
                          <a:schemeClr val="dk1"/>
                        </a:solidFill>
                        <a:latin typeface="+mn-lt"/>
                        <a:ea typeface="+mn-ea"/>
                        <a:cs typeface="+mn-cs"/>
                      </a:endParaRPr>
                    </a:p>
                  </a:txBody>
                  <a:tcPr anchor="ctr"/>
                </a:tc>
              </a:tr>
              <a:tr h="567509">
                <a:tc>
                  <a:txBody>
                    <a:bodyPr/>
                    <a:lstStyle/>
                    <a:p>
                      <a:pPr algn="ctr"/>
                      <a:r>
                        <a:rPr kumimoji="0" lang="zh-CN" altLang="en-US" sz="2400" kern="1200">
                          <a:solidFill>
                            <a:schemeClr val="dk1"/>
                          </a:solidFill>
                          <a:latin typeface="+mn-lt"/>
                          <a:ea typeface="+mn-ea"/>
                          <a:cs typeface="+mn-cs"/>
                        </a:rPr>
                        <a:t>合    计</a:t>
                      </a:r>
                      <a:endParaRPr kumimoji="0" lang="zh-CN" altLang="en-US" sz="2400" kern="1200">
                        <a:solidFill>
                          <a:schemeClr val="dk1"/>
                        </a:solidFill>
                        <a:latin typeface="+mn-lt"/>
                        <a:ea typeface="+mn-ea"/>
                        <a:cs typeface="+mn-cs"/>
                      </a:endParaRPr>
                    </a:p>
                  </a:txBody>
                  <a:tcPr anchor="ctr"/>
                </a:tc>
                <a:tc>
                  <a:txBody>
                    <a:bodyPr/>
                    <a:lstStyle/>
                    <a:p>
                      <a:pPr algn="ctr"/>
                      <a:r>
                        <a:rPr kumimoji="0" lang="en-US" altLang="zh-CN" sz="2400" kern="1200" dirty="0">
                          <a:solidFill>
                            <a:schemeClr val="dk1"/>
                          </a:solidFill>
                          <a:latin typeface="+mn-lt"/>
                          <a:ea typeface="+mn-ea"/>
                          <a:cs typeface="+mn-cs"/>
                        </a:rPr>
                        <a:t>284,209,826</a:t>
                      </a:r>
                      <a:endParaRPr kumimoji="0" lang="zh-CN" altLang="en-US" sz="2400" kern="1200" dirty="0">
                        <a:solidFill>
                          <a:schemeClr val="dk1"/>
                        </a:solidFill>
                        <a:latin typeface="+mn-lt"/>
                        <a:ea typeface="+mn-ea"/>
                        <a:cs typeface="+mn-cs"/>
                      </a:endParaRPr>
                    </a:p>
                  </a:txBody>
                  <a:tcPr anchor="ct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中国的</a:t>
            </a:r>
            <a:r>
              <a:rPr lang="en-US" altLang="zh-CN" dirty="0"/>
              <a:t>PKI</a:t>
            </a:r>
            <a:r>
              <a:rPr lang="zh-CN" altLang="en-US" dirty="0"/>
              <a:t>建设</a:t>
            </a:r>
            <a:r>
              <a:rPr lang="en-US" altLang="zh-CN" dirty="0"/>
              <a:t>(2)</a:t>
            </a:r>
            <a:endParaRPr lang="zh-CN" altLang="en-US" dirty="0"/>
          </a:p>
        </p:txBody>
      </p:sp>
      <p:sp>
        <p:nvSpPr>
          <p:cNvPr id="2" name="内容占位符 1"/>
          <p:cNvSpPr>
            <a:spLocks noGrp="1"/>
          </p:cNvSpPr>
          <p:nvPr>
            <p:ph idx="1"/>
          </p:nvPr>
        </p:nvSpPr>
        <p:spPr>
          <a:xfrm>
            <a:off x="1097280" y="1845733"/>
            <a:ext cx="10058400" cy="4770219"/>
          </a:xfrm>
        </p:spPr>
        <p:txBody>
          <a:bodyPr>
            <a:normAutofit/>
          </a:bodyPr>
          <a:lstStyle/>
          <a:p>
            <a:r>
              <a:rPr lang="zh-CN" altLang="en-US" dirty="0"/>
              <a:t>电子认证服务机构</a:t>
            </a:r>
            <a:endParaRPr lang="en-US" altLang="zh-CN" dirty="0"/>
          </a:p>
          <a:p>
            <a:pPr lvl="1"/>
            <a:r>
              <a:rPr lang="zh-CN" altLang="en-US" dirty="0"/>
              <a:t>截止</a:t>
            </a:r>
            <a:r>
              <a:rPr lang="en-US" altLang="zh-CN" dirty="0"/>
              <a:t>2020</a:t>
            </a:r>
            <a:r>
              <a:rPr lang="zh-CN" altLang="en-US" dirty="0"/>
              <a:t>年</a:t>
            </a:r>
            <a:r>
              <a:rPr lang="en-US" altLang="zh-CN" dirty="0"/>
              <a:t>9</a:t>
            </a:r>
            <a:r>
              <a:rPr lang="zh-CN" altLang="en-US" dirty="0"/>
              <a:t>月，国家商用密码管理办公室授权的电子认证服务使用密码许可单位共</a:t>
            </a:r>
            <a:r>
              <a:rPr lang="en-US" altLang="zh-CN" dirty="0"/>
              <a:t>51</a:t>
            </a:r>
            <a:r>
              <a:rPr lang="zh-CN" altLang="en-US" dirty="0"/>
              <a:t>家</a:t>
            </a:r>
            <a:endParaRPr lang="en-US" altLang="zh-CN" dirty="0"/>
          </a:p>
          <a:p>
            <a:pPr lvl="1"/>
            <a:r>
              <a:rPr lang="en-US" altLang="zh-CN" dirty="0">
                <a:hlinkClick r:id="rId1"/>
              </a:rPr>
              <a:t>http://www.oscca.gov.cn/app-xfw/xzspsx/syxkdw.jsp?channel_code=c100142</a:t>
            </a:r>
            <a:r>
              <a:rPr lang="en-US" altLang="zh-CN" dirty="0"/>
              <a:t>  </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国内外的</a:t>
            </a:r>
            <a:r>
              <a:rPr lang="en-US" altLang="zh-CN" dirty="0"/>
              <a:t>PKI</a:t>
            </a:r>
            <a:r>
              <a:rPr lang="zh-CN" altLang="en-US" dirty="0"/>
              <a:t>相关立法</a:t>
            </a:r>
            <a:endParaRPr lang="zh-CN" altLang="en-US" dirty="0"/>
          </a:p>
        </p:txBody>
      </p:sp>
      <p:sp>
        <p:nvSpPr>
          <p:cNvPr id="2" name="内容占位符 1"/>
          <p:cNvSpPr>
            <a:spLocks noGrp="1"/>
          </p:cNvSpPr>
          <p:nvPr>
            <p:ph idx="1"/>
          </p:nvPr>
        </p:nvSpPr>
        <p:spPr/>
        <p:txBody>
          <a:bodyPr>
            <a:normAutofit fontScale="92500" lnSpcReduction="10000"/>
          </a:bodyPr>
          <a:lstStyle/>
          <a:p>
            <a:pPr>
              <a:lnSpc>
                <a:spcPct val="90000"/>
              </a:lnSpc>
            </a:pPr>
            <a:r>
              <a:rPr lang="zh-CN" altLang="en-US" dirty="0"/>
              <a:t>1995年，美国犹他州颁布了《数字签名法》</a:t>
            </a:r>
            <a:endParaRPr lang="zh-CN" altLang="en-US" dirty="0"/>
          </a:p>
          <a:p>
            <a:pPr>
              <a:lnSpc>
                <a:spcPct val="90000"/>
              </a:lnSpc>
            </a:pPr>
            <a:r>
              <a:rPr lang="zh-CN" altLang="en-US" dirty="0"/>
              <a:t>2000年6月30日，美国总统克林顿正式签署了美国《全球及全国商业电子签名法（</a:t>
            </a:r>
            <a:r>
              <a:rPr lang="en-US" altLang="zh-CN" dirty="0"/>
              <a:t>The Electronic Signatures in Global and National Commerce (e-SIGN) Act）》</a:t>
            </a:r>
            <a:endParaRPr lang="en-US" altLang="zh-CN" dirty="0"/>
          </a:p>
          <a:p>
            <a:pPr>
              <a:lnSpc>
                <a:spcPct val="90000"/>
              </a:lnSpc>
            </a:pPr>
            <a:r>
              <a:rPr lang="zh-CN" altLang="en-US" dirty="0"/>
              <a:t>加拿大1999年9月30日颁布了《</a:t>
            </a:r>
            <a:r>
              <a:rPr lang="en-US" altLang="zh-CN" dirty="0"/>
              <a:t>Uniform Electronic Commerce Act  》，</a:t>
            </a:r>
            <a:r>
              <a:rPr lang="zh-CN" altLang="en-US" dirty="0"/>
              <a:t>该法律规定了传统签名与数字签名有同等的法律地位，允许政府使用电子技术提供服务和与公民通讯。</a:t>
            </a:r>
            <a:endParaRPr lang="zh-CN" altLang="en-US" dirty="0"/>
          </a:p>
          <a:p>
            <a:pPr>
              <a:lnSpc>
                <a:spcPct val="90000"/>
              </a:lnSpc>
            </a:pPr>
            <a:r>
              <a:rPr lang="zh-CN" altLang="en-US" dirty="0"/>
              <a:t>欧盟数字签名法律《</a:t>
            </a:r>
            <a:r>
              <a:rPr lang="en-US" altLang="zh-CN" dirty="0"/>
              <a:t>EU Digital Signature Directive》</a:t>
            </a:r>
            <a:r>
              <a:rPr lang="zh-CN" altLang="en-US" dirty="0"/>
              <a:t>于2001年7月24日正式生效</a:t>
            </a:r>
            <a:endParaRPr lang="zh-CN" altLang="en-US" dirty="0"/>
          </a:p>
          <a:p>
            <a:pPr>
              <a:lnSpc>
                <a:spcPct val="90000"/>
              </a:lnSpc>
            </a:pPr>
            <a:r>
              <a:rPr lang="zh-CN" altLang="en-US" dirty="0"/>
              <a:t>法国2000年2月29日颁布了电子签名法案，于2001年4月1日生效</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国内外的</a:t>
            </a:r>
            <a:r>
              <a:rPr lang="en-US" altLang="zh-CN" dirty="0"/>
              <a:t>PKI</a:t>
            </a:r>
            <a:r>
              <a:rPr lang="zh-CN" altLang="en-US" dirty="0"/>
              <a:t>相关立法</a:t>
            </a:r>
            <a:endParaRPr lang="zh-CN" altLang="en-US" dirty="0"/>
          </a:p>
        </p:txBody>
      </p:sp>
      <p:sp>
        <p:nvSpPr>
          <p:cNvPr id="2" name="内容占位符 1"/>
          <p:cNvSpPr>
            <a:spLocks noGrp="1"/>
          </p:cNvSpPr>
          <p:nvPr>
            <p:ph idx="1"/>
          </p:nvPr>
        </p:nvSpPr>
        <p:spPr/>
        <p:txBody>
          <a:bodyPr>
            <a:normAutofit lnSpcReduction="10000"/>
          </a:bodyPr>
          <a:lstStyle/>
          <a:p>
            <a:pPr>
              <a:lnSpc>
                <a:spcPct val="90000"/>
              </a:lnSpc>
            </a:pPr>
            <a:r>
              <a:rPr lang="zh-CN" altLang="en-US" dirty="0"/>
              <a:t>德国《数字签名法（</a:t>
            </a:r>
            <a:r>
              <a:rPr lang="en-US" altLang="zh-CN" dirty="0"/>
              <a:t>Digital Signature Law）》</a:t>
            </a:r>
            <a:r>
              <a:rPr lang="zh-CN" altLang="en-US" dirty="0"/>
              <a:t>于2001年3月22日开始生效。</a:t>
            </a:r>
            <a:endParaRPr lang="zh-CN" altLang="en-US" dirty="0"/>
          </a:p>
          <a:p>
            <a:pPr>
              <a:lnSpc>
                <a:spcPct val="90000"/>
              </a:lnSpc>
            </a:pPr>
            <a:r>
              <a:rPr lang="zh-CN" altLang="en-US" dirty="0"/>
              <a:t>韩国1998年正式通过数字签名法，1999年7月这一法律开始正式实施 </a:t>
            </a:r>
            <a:endParaRPr lang="zh-CN" altLang="en-US" dirty="0"/>
          </a:p>
          <a:p>
            <a:pPr>
              <a:lnSpc>
                <a:spcPct val="90000"/>
              </a:lnSpc>
            </a:pPr>
            <a:r>
              <a:rPr lang="zh-CN" altLang="en-US" dirty="0"/>
              <a:t>泰国2000年3月14日颁布了《</a:t>
            </a:r>
            <a:r>
              <a:rPr lang="en-US" altLang="zh-CN" dirty="0"/>
              <a:t>the Electronic Transaction Bill and Electronic Signature Bill》</a:t>
            </a:r>
            <a:endParaRPr lang="en-US" altLang="zh-CN" dirty="0"/>
          </a:p>
          <a:p>
            <a:pPr>
              <a:lnSpc>
                <a:spcPct val="90000"/>
              </a:lnSpc>
            </a:pPr>
            <a:r>
              <a:rPr lang="zh-CN" altLang="en-US" dirty="0"/>
              <a:t>马来西亚于1997年颁布了《</a:t>
            </a:r>
            <a:r>
              <a:rPr lang="en-US" altLang="zh-CN" dirty="0"/>
              <a:t>Digital Signature Act》 </a:t>
            </a:r>
            <a:endParaRPr lang="en-US" altLang="zh-CN" dirty="0"/>
          </a:p>
          <a:p>
            <a:pPr>
              <a:lnSpc>
                <a:spcPct val="90000"/>
              </a:lnSpc>
            </a:pPr>
            <a:r>
              <a:rPr lang="zh-CN" altLang="en-US" dirty="0"/>
              <a:t>新加坡于1998年颁布《电子商务法》，有关电子签名的法律规定是该法最核心的内容</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《中华人民共和国电子签名法》</a:t>
            </a:r>
            <a:endParaRPr lang="zh-CN" altLang="en-US" dirty="0"/>
          </a:p>
        </p:txBody>
      </p:sp>
      <p:sp>
        <p:nvSpPr>
          <p:cNvPr id="2" name="内容占位符 1"/>
          <p:cNvSpPr>
            <a:spLocks noGrp="1"/>
          </p:cNvSpPr>
          <p:nvPr>
            <p:ph idx="1"/>
          </p:nvPr>
        </p:nvSpPr>
        <p:spPr>
          <a:xfrm>
            <a:off x="1097280" y="1845734"/>
            <a:ext cx="10421620" cy="4580466"/>
          </a:xfrm>
        </p:spPr>
        <p:txBody>
          <a:bodyPr>
            <a:normAutofit/>
          </a:bodyPr>
          <a:lstStyle/>
          <a:p>
            <a:r>
              <a:rPr lang="zh-CN" altLang="en-US" dirty="0"/>
              <a:t>2005年4月1日，《中华人民共和国电子签名法》正式实施，</a:t>
            </a:r>
            <a:r>
              <a:rPr lang="en-US" altLang="zh-CN" dirty="0"/>
              <a:t>2019</a:t>
            </a:r>
            <a:r>
              <a:rPr lang="zh-CN" altLang="en-US" dirty="0"/>
              <a:t>年</a:t>
            </a:r>
            <a:r>
              <a:rPr lang="en-US" altLang="zh-CN" dirty="0"/>
              <a:t>4</a:t>
            </a:r>
            <a:r>
              <a:rPr lang="zh-CN" altLang="en-US" dirty="0"/>
              <a:t>月发布</a:t>
            </a:r>
            <a:r>
              <a:rPr lang="en-US" altLang="zh-CN" dirty="0"/>
              <a:t>《</a:t>
            </a:r>
            <a:r>
              <a:rPr lang="zh-CN" altLang="en-US" dirty="0"/>
              <a:t>中华人民共和国电子签名法</a:t>
            </a:r>
            <a:r>
              <a:rPr lang="en-US" altLang="zh-CN" dirty="0"/>
              <a:t>》</a:t>
            </a:r>
            <a:r>
              <a:rPr lang="zh-CN" altLang="en-US" dirty="0"/>
              <a:t>（</a:t>
            </a:r>
            <a:r>
              <a:rPr lang="en-US" altLang="zh-CN" dirty="0"/>
              <a:t>2019</a:t>
            </a:r>
            <a:r>
              <a:rPr lang="zh-CN" altLang="en-US" dirty="0"/>
              <a:t>修正）版</a:t>
            </a:r>
            <a:endParaRPr lang="zh-CN" altLang="en-US" dirty="0"/>
          </a:p>
          <a:p>
            <a:pPr lvl="1"/>
            <a:r>
              <a:rPr lang="zh-CN" altLang="en-US" dirty="0"/>
              <a:t>确立电子签名的法律效力</a:t>
            </a:r>
            <a:endParaRPr lang="en-US" altLang="zh-CN" dirty="0"/>
          </a:p>
          <a:p>
            <a:pPr lvl="1"/>
            <a:r>
              <a:rPr lang="zh-CN" altLang="en-US" b="1" dirty="0">
                <a:solidFill>
                  <a:srgbClr val="0070C0"/>
                </a:solidFill>
              </a:rPr>
              <a:t>可靠的电子签名与手写签名或者盖章具有同等的法律效力</a:t>
            </a:r>
            <a:r>
              <a:rPr lang="zh-CN" altLang="en-US" dirty="0"/>
              <a:t>（第十四条）</a:t>
            </a:r>
            <a:endParaRPr lang="en-US" altLang="zh-CN" dirty="0"/>
          </a:p>
          <a:p>
            <a:pPr lvl="2"/>
            <a:r>
              <a:rPr lang="zh-CN" altLang="en-US" dirty="0"/>
              <a:t>电子签名同时符合下列条件的，视为可靠的电子签名： （一）电子签名制作数据用于电子签名时，属于</a:t>
            </a:r>
            <a:r>
              <a:rPr lang="zh-CN" altLang="en-US" dirty="0">
                <a:solidFill>
                  <a:srgbClr val="0070C0"/>
                </a:solidFill>
              </a:rPr>
              <a:t>电子签名人专有</a:t>
            </a:r>
            <a:r>
              <a:rPr lang="zh-CN" altLang="en-US" dirty="0"/>
              <a:t>； （二）签署时电子签名制作数据</a:t>
            </a:r>
            <a:r>
              <a:rPr lang="zh-CN" altLang="en-US" dirty="0">
                <a:solidFill>
                  <a:srgbClr val="0070C0"/>
                </a:solidFill>
              </a:rPr>
              <a:t>仅由电子签名人控制</a:t>
            </a:r>
            <a:r>
              <a:rPr lang="zh-CN" altLang="en-US" dirty="0"/>
              <a:t>； （三）签署后对</a:t>
            </a:r>
            <a:r>
              <a:rPr lang="zh-CN" altLang="en-US" dirty="0">
                <a:solidFill>
                  <a:srgbClr val="0070C0"/>
                </a:solidFill>
              </a:rPr>
              <a:t>电子签名的任何改动能够被发现</a:t>
            </a:r>
            <a:r>
              <a:rPr lang="zh-CN" altLang="en-US" dirty="0"/>
              <a:t>； （四）签署后对</a:t>
            </a:r>
            <a:r>
              <a:rPr lang="zh-CN" altLang="en-US" dirty="0">
                <a:solidFill>
                  <a:srgbClr val="0070C0"/>
                </a:solidFill>
              </a:rPr>
              <a:t>数据电文内容和形式的任何改动能够被发现</a:t>
            </a:r>
            <a:r>
              <a:rPr lang="zh-CN" altLang="en-US" dirty="0"/>
              <a:t>。 当事人也可以选择使用符合其约定的可靠条件的电子签名。（第十三条）</a:t>
            </a:r>
            <a:endParaRPr lang="en-US" altLang="zh-CN" dirty="0"/>
          </a:p>
          <a:p>
            <a:r>
              <a:rPr lang="en-US" altLang="zh-CN" dirty="0"/>
              <a:t>PKI</a:t>
            </a:r>
            <a:r>
              <a:rPr lang="zh-CN" altLang="en-US" dirty="0"/>
              <a:t>技术是实现可靠的电子签名的有效技术手段</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典型应用</a:t>
            </a:r>
            <a:r>
              <a:rPr lang="en-US" altLang="zh-CN" dirty="0"/>
              <a:t>——TLS</a:t>
            </a:r>
            <a:r>
              <a:rPr lang="zh-CN" altLang="en-US" dirty="0"/>
              <a:t>协议</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Transport Layer Security</a:t>
            </a:r>
            <a:endParaRPr lang="en-US" altLang="zh-CN" dirty="0"/>
          </a:p>
          <a:p>
            <a:pPr lvl="1"/>
            <a:r>
              <a:rPr lang="zh-CN" altLang="en-US" dirty="0"/>
              <a:t>源自于</a:t>
            </a:r>
            <a:r>
              <a:rPr lang="en-US" altLang="zh-CN" dirty="0"/>
              <a:t>SSL (Secure Socket Layer)</a:t>
            </a:r>
            <a:endParaRPr lang="en-US" altLang="zh-CN" dirty="0"/>
          </a:p>
          <a:p>
            <a:r>
              <a:rPr lang="zh-CN" altLang="en-US" b="1" dirty="0"/>
              <a:t>目前使用最为广泛的网络安全协议</a:t>
            </a:r>
            <a:endParaRPr lang="en-US" altLang="zh-CN" b="1" dirty="0"/>
          </a:p>
          <a:p>
            <a:pPr lvl="1"/>
            <a:r>
              <a:rPr lang="en-US" altLang="zh-CN" dirty="0"/>
              <a:t>HTTPS</a:t>
            </a:r>
            <a:r>
              <a:rPr lang="zh-CN" altLang="en-US" dirty="0"/>
              <a:t>网页访问</a:t>
            </a:r>
            <a:endParaRPr lang="en-US" altLang="zh-CN" dirty="0"/>
          </a:p>
          <a:p>
            <a:pPr lvl="1"/>
            <a:endParaRPr lang="en-US" altLang="zh-CN" dirty="0"/>
          </a:p>
          <a:p>
            <a:r>
              <a:rPr lang="en-US" altLang="zh-CN" dirty="0"/>
              <a:t>TLS</a:t>
            </a:r>
            <a:endParaRPr lang="en-US" altLang="zh-CN" dirty="0"/>
          </a:p>
          <a:p>
            <a:pPr lvl="1"/>
            <a:r>
              <a:rPr lang="zh-CN" altLang="en-US" dirty="0"/>
              <a:t>通信双方的身份鉴别</a:t>
            </a:r>
            <a:endParaRPr lang="en-US" altLang="zh-CN" dirty="0"/>
          </a:p>
          <a:p>
            <a:pPr lvl="1"/>
            <a:r>
              <a:rPr lang="zh-CN" altLang="en-US" dirty="0"/>
              <a:t>鉴别之后的通信数据的机密性</a:t>
            </a:r>
            <a:r>
              <a:rPr lang="en-US" altLang="zh-CN" dirty="0"/>
              <a:t>/</a:t>
            </a:r>
            <a:r>
              <a:rPr lang="zh-CN" altLang="en-US" dirty="0"/>
              <a:t>完整性</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现实环境中的身份确认</a:t>
            </a:r>
            <a:endParaRPr lang="zh-CN" altLang="en-US" dirty="0"/>
          </a:p>
        </p:txBody>
      </p:sp>
      <p:sp>
        <p:nvSpPr>
          <p:cNvPr id="3" name="内容占位符 2"/>
          <p:cNvSpPr>
            <a:spLocks noGrp="1"/>
          </p:cNvSpPr>
          <p:nvPr>
            <p:ph idx="1"/>
          </p:nvPr>
        </p:nvSpPr>
        <p:spPr/>
        <p:txBody>
          <a:bodyPr/>
          <a:lstStyle/>
          <a:p>
            <a:r>
              <a:rPr lang="zh-CN" altLang="en-US" dirty="0"/>
              <a:t>已经认识的人</a:t>
            </a:r>
            <a:endParaRPr lang="en-US" altLang="zh-CN" dirty="0"/>
          </a:p>
          <a:p>
            <a:pPr lvl="1"/>
            <a:r>
              <a:rPr lang="zh-CN" altLang="en-US" dirty="0"/>
              <a:t>面对面确认</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06354" y="3148795"/>
            <a:ext cx="3674417" cy="2127293"/>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837" y="3148795"/>
            <a:ext cx="3756095" cy="2570769"/>
          </a:xfrm>
          <a:prstGeom prst="rect">
            <a:avLst/>
          </a:prstGeom>
        </p:spPr>
      </p:pic>
      <p:sp>
        <p:nvSpPr>
          <p:cNvPr id="6" name="内容占位符 2"/>
          <p:cNvSpPr txBox="1"/>
          <p:nvPr/>
        </p:nvSpPr>
        <p:spPr>
          <a:xfrm>
            <a:off x="6228080" y="1581912"/>
            <a:ext cx="3864187" cy="4626864"/>
          </a:xfrm>
          <a:prstGeom prst="rect">
            <a:avLst/>
          </a:prstGeom>
        </p:spPr>
        <p:txBody>
          <a:bodyPr vert="horz" lIns="0" tIns="45720" rIns="0" bIns="45720" rtlCol="0">
            <a:normAutofit/>
          </a:bodyPr>
          <a:lstStyle>
            <a:lvl1pPr marL="457200" indent="-457200" algn="l" defTabSz="914400" rtl="0" eaLnBrk="1" latinLnBrk="0" hangingPunct="1">
              <a:lnSpc>
                <a:spcPct val="110000"/>
              </a:lnSpc>
              <a:spcBef>
                <a:spcPts val="1200"/>
              </a:spcBef>
              <a:spcAft>
                <a:spcPts val="200"/>
              </a:spcAft>
              <a:buClr>
                <a:schemeClr val="accent1"/>
              </a:buClr>
              <a:buSzPct val="100000"/>
              <a:buFont typeface="Arial" panose="020B0604020202090204" pitchFamily="34" charset="0"/>
              <a:buChar char="•"/>
              <a:defRPr sz="28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4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lvl="1"/>
            <a:endParaRPr lang="en-US" altLang="zh-CN" dirty="0"/>
          </a:p>
          <a:p>
            <a:pPr lvl="1"/>
            <a:r>
              <a:rPr lang="zh-CN" altLang="en-US" dirty="0"/>
              <a:t>声音确认</a:t>
            </a:r>
            <a:endParaRPr lang="en-US" altLang="zh-CN" dirty="0"/>
          </a:p>
          <a:p>
            <a:pPr lvl="2"/>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TLS</a:t>
            </a:r>
            <a:r>
              <a:rPr lang="zh-CN" altLang="en-US" dirty="0"/>
              <a:t>协议</a:t>
            </a:r>
            <a:endParaRPr lang="zh-CN" altLang="en-US" dirty="0"/>
          </a:p>
        </p:txBody>
      </p:sp>
      <p:sp>
        <p:nvSpPr>
          <p:cNvPr id="3" name="内容占位符 2"/>
          <p:cNvSpPr>
            <a:spLocks noGrp="1"/>
          </p:cNvSpPr>
          <p:nvPr>
            <p:ph idx="1"/>
          </p:nvPr>
        </p:nvSpPr>
        <p:spPr/>
        <p:txBody>
          <a:bodyPr/>
          <a:lstStyle/>
          <a:p>
            <a:r>
              <a:rPr lang="zh-CN" altLang="en-US" dirty="0"/>
              <a:t>在</a:t>
            </a:r>
            <a:r>
              <a:rPr lang="en-US" altLang="zh-CN" dirty="0"/>
              <a:t>PKI</a:t>
            </a:r>
            <a:r>
              <a:rPr lang="zh-CN" altLang="en-US" dirty="0"/>
              <a:t>的认证服务基础上，实现网络</a:t>
            </a:r>
            <a:r>
              <a:rPr lang="en-US" altLang="zh-CN" dirty="0"/>
              <a:t>/</a:t>
            </a:r>
            <a:r>
              <a:rPr lang="zh-CN" altLang="en-US" dirty="0"/>
              <a:t>浏览器之间的身份鉴别</a:t>
            </a:r>
            <a:endParaRPr lang="en-US" altLang="zh-CN" dirty="0"/>
          </a:p>
          <a:p>
            <a:pPr lvl="1"/>
            <a:r>
              <a:rPr lang="zh-CN" altLang="en-US" dirty="0"/>
              <a:t>各种不同的身份鉴别方式</a:t>
            </a:r>
            <a:endParaRPr lang="en-US" altLang="zh-CN" dirty="0"/>
          </a:p>
          <a:p>
            <a:pPr lvl="2"/>
            <a:r>
              <a:rPr lang="zh-CN" altLang="en-US" dirty="0"/>
              <a:t>匿名</a:t>
            </a:r>
            <a:endParaRPr lang="en-US" altLang="zh-CN" dirty="0"/>
          </a:p>
          <a:p>
            <a:pPr lvl="2"/>
            <a:r>
              <a:rPr lang="zh-CN" altLang="en-US" dirty="0"/>
              <a:t>基于</a:t>
            </a:r>
            <a:r>
              <a:rPr lang="en-US" altLang="zh-CN" dirty="0"/>
              <a:t>PKI</a:t>
            </a:r>
            <a:r>
              <a:rPr lang="zh-CN" altLang="en-US" dirty="0"/>
              <a:t>数字证书、基于对称共享秘密</a:t>
            </a:r>
            <a:endParaRPr lang="en-US" altLang="zh-CN" dirty="0"/>
          </a:p>
          <a:p>
            <a:pPr lvl="2"/>
            <a:r>
              <a:rPr lang="zh-CN" altLang="en-US" dirty="0"/>
              <a:t>单向</a:t>
            </a:r>
            <a:r>
              <a:rPr lang="en-US" altLang="zh-CN" dirty="0"/>
              <a:t>/</a:t>
            </a:r>
            <a:r>
              <a:rPr lang="zh-CN" altLang="en-US" dirty="0"/>
              <a:t>双向的身份鉴别</a:t>
            </a:r>
            <a:endParaRPr lang="en-US" altLang="zh-CN"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匿名的另一种需求</a:t>
            </a:r>
            <a:endParaRPr lang="zh-CN" altLang="en-US" dirty="0"/>
          </a:p>
        </p:txBody>
      </p:sp>
      <p:sp>
        <p:nvSpPr>
          <p:cNvPr id="3" name="内容占位符 2"/>
          <p:cNvSpPr>
            <a:spLocks noGrp="1"/>
          </p:cNvSpPr>
          <p:nvPr>
            <p:ph idx="1"/>
          </p:nvPr>
        </p:nvSpPr>
        <p:spPr/>
        <p:txBody>
          <a:bodyPr/>
          <a:lstStyle/>
          <a:p>
            <a:r>
              <a:rPr lang="en-US" altLang="zh-CN" dirty="0"/>
              <a:t>TLS</a:t>
            </a:r>
            <a:r>
              <a:rPr lang="zh-CN" altLang="en-US" dirty="0"/>
              <a:t>协议的身份鉴别，有匿名选项</a:t>
            </a:r>
            <a:endParaRPr lang="en-US" altLang="zh-CN" dirty="0"/>
          </a:p>
          <a:p>
            <a:pPr lvl="1"/>
            <a:endParaRPr lang="en-US" altLang="zh-CN" dirty="0"/>
          </a:p>
          <a:p>
            <a:r>
              <a:rPr lang="zh-CN" altLang="en-US" dirty="0"/>
              <a:t>最著名的匿名通信系统</a:t>
            </a:r>
            <a:endParaRPr lang="en-US" altLang="zh-CN" dirty="0"/>
          </a:p>
          <a:p>
            <a:pPr lvl="1"/>
            <a:r>
              <a:rPr lang="en-US" altLang="zh-CN" b="1" dirty="0"/>
              <a:t>TOR</a:t>
            </a:r>
            <a:r>
              <a:rPr lang="zh-CN" altLang="en-US" b="1" dirty="0"/>
              <a:t>洋葱路由</a:t>
            </a:r>
            <a:endParaRPr lang="en-US" altLang="zh-CN" b="1" dirty="0"/>
          </a:p>
          <a:p>
            <a:pPr lvl="1"/>
            <a:r>
              <a:rPr lang="zh-CN" altLang="en-US" b="1" dirty="0"/>
              <a:t>基于</a:t>
            </a:r>
            <a:r>
              <a:rPr lang="en-US" altLang="zh-CN" b="1" dirty="0"/>
              <a:t>TLS</a:t>
            </a:r>
            <a:r>
              <a:rPr lang="zh-CN" altLang="en-US" b="1" dirty="0"/>
              <a:t>协议</a:t>
            </a:r>
            <a:r>
              <a:rPr lang="en-US" altLang="zh-CN" dirty="0"/>
              <a:t>——</a:t>
            </a:r>
            <a:r>
              <a:rPr lang="zh-CN" altLang="en-US" dirty="0"/>
              <a:t>在安全的、身份鉴别的基础上，完成匿名访问服务</a:t>
            </a:r>
            <a:endParaRPr lang="en-US" altLang="zh-CN" dirty="0"/>
          </a:p>
          <a:p>
            <a:pPr lvl="1"/>
            <a:r>
              <a:rPr lang="zh-CN" altLang="en-US" dirty="0"/>
              <a:t>网站不知道浏览器的</a:t>
            </a:r>
            <a:r>
              <a:rPr lang="en-US" altLang="zh-CN" dirty="0"/>
              <a:t>IP</a:t>
            </a:r>
            <a:r>
              <a:rPr lang="zh-CN" altLang="en-US" dirty="0"/>
              <a:t>地址</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PKI</a:t>
            </a:r>
            <a:r>
              <a:rPr lang="zh-CN" altLang="en-US" dirty="0"/>
              <a:t>系统的改进方案</a:t>
            </a:r>
            <a:br>
              <a:rPr lang="en-US" altLang="zh-CN"/>
            </a:br>
            <a:r>
              <a:rPr lang="en-US" altLang="zh-CN"/>
              <a:t>——</a:t>
            </a:r>
            <a:r>
              <a:rPr lang="zh-CN" altLang="en-US" dirty="0"/>
              <a:t>学科还在继续发展</a:t>
            </a:r>
            <a:endParaRPr lang="zh-CN" altLang="en-US" dirty="0"/>
          </a:p>
        </p:txBody>
      </p:sp>
      <p:sp>
        <p:nvSpPr>
          <p:cNvPr id="3" name="内容占位符 2"/>
          <p:cNvSpPr>
            <a:spLocks noGrp="1"/>
          </p:cNvSpPr>
          <p:nvPr>
            <p:ph idx="1"/>
          </p:nvPr>
        </p:nvSpPr>
        <p:spPr/>
        <p:txBody>
          <a:bodyPr/>
          <a:lstStyle/>
          <a:p>
            <a:r>
              <a:rPr lang="zh-CN" altLang="en-US" dirty="0"/>
              <a:t>在传统的</a:t>
            </a:r>
            <a:r>
              <a:rPr lang="en-US" altLang="zh-CN" dirty="0"/>
              <a:t>PKI</a:t>
            </a:r>
            <a:r>
              <a:rPr lang="zh-CN" altLang="en-US" dirty="0"/>
              <a:t>系统中，都是假定</a:t>
            </a:r>
            <a:r>
              <a:rPr lang="en-US" altLang="zh-CN" dirty="0"/>
              <a:t>CA</a:t>
            </a:r>
            <a:r>
              <a:rPr lang="zh-CN" altLang="en-US" dirty="0"/>
              <a:t>是完全可信</a:t>
            </a:r>
            <a:endParaRPr lang="en-US" altLang="zh-CN" dirty="0"/>
          </a:p>
          <a:p>
            <a:pPr lvl="1"/>
            <a:r>
              <a:rPr lang="zh-CN" altLang="en-US" dirty="0"/>
              <a:t>事实上，并非如此</a:t>
            </a:r>
            <a:endParaRPr lang="en-US" altLang="zh-CN" dirty="0"/>
          </a:p>
          <a:p>
            <a:pPr lvl="2"/>
            <a:r>
              <a:rPr lang="en-US" altLang="zh-CN" dirty="0"/>
              <a:t>2001</a:t>
            </a:r>
            <a:r>
              <a:rPr lang="zh-CN" altLang="en-US" dirty="0"/>
              <a:t>年，</a:t>
            </a:r>
            <a:r>
              <a:rPr lang="en-US" altLang="zh-CN" dirty="0"/>
              <a:t>VeriSign</a:t>
            </a:r>
            <a:r>
              <a:rPr lang="zh-CN" altLang="en-US" dirty="0"/>
              <a:t>签发了错误的</a:t>
            </a:r>
            <a:r>
              <a:rPr lang="en-US" altLang="zh-CN" dirty="0"/>
              <a:t>Microsoft</a:t>
            </a:r>
            <a:r>
              <a:rPr lang="zh-CN" altLang="en-US" dirty="0"/>
              <a:t>数字证书</a:t>
            </a:r>
            <a:endParaRPr lang="en-US" altLang="zh-CN" dirty="0"/>
          </a:p>
          <a:p>
            <a:pPr lvl="2"/>
            <a:r>
              <a:rPr lang="en-US" altLang="zh-CN" dirty="0"/>
              <a:t>2011</a:t>
            </a:r>
            <a:r>
              <a:rPr lang="zh-CN" altLang="en-US" dirty="0"/>
              <a:t>年，</a:t>
            </a:r>
            <a:r>
              <a:rPr lang="en-US" altLang="zh-CN" dirty="0" err="1"/>
              <a:t>Comodo</a:t>
            </a:r>
            <a:r>
              <a:rPr lang="zh-CN" altLang="en-US" dirty="0"/>
              <a:t> 、</a:t>
            </a:r>
            <a:r>
              <a:rPr lang="en-US" altLang="zh-CN" dirty="0" err="1"/>
              <a:t>DigiNotar</a:t>
            </a:r>
            <a:r>
              <a:rPr lang="zh-CN" altLang="en-US" dirty="0"/>
              <a:t>被攻击签发了错误的</a:t>
            </a:r>
            <a:r>
              <a:rPr lang="en-US" altLang="zh-CN" dirty="0"/>
              <a:t>SSL</a:t>
            </a:r>
            <a:r>
              <a:rPr lang="zh-CN" altLang="en-US" dirty="0"/>
              <a:t>服务器证书</a:t>
            </a:r>
            <a:endParaRPr lang="en-US" altLang="zh-CN" dirty="0"/>
          </a:p>
          <a:p>
            <a:pPr lvl="2"/>
            <a:r>
              <a:rPr lang="en-US" altLang="zh-CN" dirty="0"/>
              <a:t>2012</a:t>
            </a:r>
            <a:r>
              <a:rPr lang="zh-CN" altLang="en-US" dirty="0"/>
              <a:t>年，</a:t>
            </a:r>
            <a:r>
              <a:rPr lang="en-US" altLang="zh-CN" dirty="0" err="1"/>
              <a:t>TurkTrust</a:t>
            </a:r>
            <a:endParaRPr lang="en-US" altLang="zh-CN" dirty="0"/>
          </a:p>
          <a:p>
            <a:pPr lvl="2"/>
            <a:r>
              <a:rPr lang="en-US" altLang="zh-CN" dirty="0"/>
              <a:t>2015</a:t>
            </a:r>
            <a:r>
              <a:rPr lang="zh-CN" altLang="en-US" dirty="0"/>
              <a:t>年，联想</a:t>
            </a:r>
            <a:r>
              <a:rPr lang="en-US" altLang="zh-CN" dirty="0" err="1"/>
              <a:t>Superfish</a:t>
            </a:r>
            <a:r>
              <a:rPr lang="zh-CN" altLang="en-US" dirty="0"/>
              <a:t>、</a:t>
            </a:r>
            <a:r>
              <a:rPr lang="en-US" altLang="zh-CN" dirty="0"/>
              <a:t>CNNIC</a:t>
            </a:r>
            <a:r>
              <a:rPr lang="zh-CN" altLang="en-US" dirty="0"/>
              <a:t>的错误</a:t>
            </a:r>
            <a:r>
              <a:rPr lang="en-US" altLang="zh-CN" dirty="0"/>
              <a:t>SSL</a:t>
            </a:r>
            <a:r>
              <a:rPr lang="zh-CN" altLang="en-US" dirty="0"/>
              <a:t>服务器证书</a:t>
            </a:r>
            <a:endParaRPr lang="en-US" altLang="zh-CN" dirty="0"/>
          </a:p>
          <a:p>
            <a:pPr lvl="1"/>
            <a:r>
              <a:rPr lang="zh-CN" altLang="en-US" dirty="0"/>
              <a:t>相应的各种改进方案</a:t>
            </a:r>
            <a:endParaRPr lang="en-US" altLang="zh-CN" dirty="0"/>
          </a:p>
          <a:p>
            <a:pPr lvl="2"/>
            <a:r>
              <a:rPr lang="en-US" altLang="zh-CN" dirty="0"/>
              <a:t>Certificate Transparency</a:t>
            </a:r>
            <a:endParaRPr lang="en-US" altLang="zh-CN" dirty="0"/>
          </a:p>
          <a:p>
            <a:pPr lvl="2"/>
            <a:r>
              <a:rPr lang="en-US" altLang="zh-CN" dirty="0"/>
              <a:t>DANE</a:t>
            </a:r>
            <a:r>
              <a:rPr lang="zh-CN" altLang="en-US" dirty="0"/>
              <a:t>等等</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PKI</a:t>
            </a:r>
            <a:r>
              <a:rPr lang="zh-CN" altLang="en-US" dirty="0"/>
              <a:t>系统的改进方案</a:t>
            </a:r>
            <a:endParaRPr lang="zh-CN" altLang="en-US" dirty="0"/>
          </a:p>
        </p:txBody>
      </p:sp>
      <p:sp>
        <p:nvSpPr>
          <p:cNvPr id="3" name="内容占位符 2"/>
          <p:cNvSpPr>
            <a:spLocks noGrp="1"/>
          </p:cNvSpPr>
          <p:nvPr>
            <p:ph idx="1"/>
          </p:nvPr>
        </p:nvSpPr>
        <p:spPr/>
        <p:txBody>
          <a:bodyPr/>
          <a:lstStyle/>
          <a:p>
            <a:r>
              <a:rPr lang="zh-CN" altLang="en-US" dirty="0"/>
              <a:t>数字证书的格式简化</a:t>
            </a:r>
            <a:endParaRPr lang="en-US" altLang="zh-CN" dirty="0"/>
          </a:p>
          <a:p>
            <a:pPr lvl="1"/>
            <a:r>
              <a:rPr lang="en-US" altLang="zh-CN" dirty="0"/>
              <a:t>Implicit Certificate</a:t>
            </a:r>
            <a:endParaRPr lang="en-US" altLang="zh-CN" dirty="0"/>
          </a:p>
          <a:p>
            <a:pPr lvl="1"/>
            <a:r>
              <a:rPr lang="zh-CN" altLang="en-US" dirty="0"/>
              <a:t>适用于带宽受限场景的应用</a:t>
            </a:r>
            <a:endParaRPr lang="en-US" altLang="zh-CN" dirty="0"/>
          </a:p>
          <a:p>
            <a:pPr lvl="2"/>
            <a:r>
              <a:rPr lang="zh-CN" altLang="en-US" dirty="0"/>
              <a:t>低资源的</a:t>
            </a:r>
            <a:r>
              <a:rPr lang="zh-CN" altLang="en-US"/>
              <a:t>物联网</a:t>
            </a:r>
            <a:endParaRPr lang="en-US" altLang="zh-C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网络身份鉴别中其他需要</a:t>
            </a:r>
            <a:endParaRPr lang="zh-CN" altLang="en-US" dirty="0"/>
          </a:p>
        </p:txBody>
      </p:sp>
      <p:sp>
        <p:nvSpPr>
          <p:cNvPr id="3" name="内容占位符 2"/>
          <p:cNvSpPr>
            <a:spLocks noGrp="1"/>
          </p:cNvSpPr>
          <p:nvPr>
            <p:ph idx="1"/>
          </p:nvPr>
        </p:nvSpPr>
        <p:spPr/>
        <p:txBody>
          <a:bodyPr/>
          <a:lstStyle/>
          <a:p>
            <a:r>
              <a:rPr lang="zh-CN" altLang="en-US" dirty="0"/>
              <a:t>身份联合、互通</a:t>
            </a:r>
            <a:endParaRPr lang="en-US" altLang="zh-CN" dirty="0"/>
          </a:p>
          <a:p>
            <a:r>
              <a:rPr lang="zh-CN" altLang="en-US" dirty="0"/>
              <a:t>多种形式的身份鉴别技术</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单点登录</a:t>
            </a:r>
            <a:r>
              <a:rPr lang="en-US" altLang="zh-CN" dirty="0"/>
              <a:t>Single Sign-On</a:t>
            </a:r>
            <a:endParaRPr lang="zh-CN" altLang="en-US" dirty="0"/>
          </a:p>
        </p:txBody>
      </p:sp>
      <p:sp>
        <p:nvSpPr>
          <p:cNvPr id="3" name="内容占位符 2"/>
          <p:cNvSpPr>
            <a:spLocks noGrp="1"/>
          </p:cNvSpPr>
          <p:nvPr>
            <p:ph idx="1"/>
          </p:nvPr>
        </p:nvSpPr>
        <p:spPr/>
        <p:txBody>
          <a:bodyPr/>
          <a:lstStyle/>
          <a:p>
            <a:r>
              <a:rPr lang="zh-CN" altLang="en-US" dirty="0"/>
              <a:t>一卡通</a:t>
            </a:r>
            <a:endParaRPr lang="en-US" altLang="zh-CN" dirty="0"/>
          </a:p>
          <a:p>
            <a:r>
              <a:rPr lang="en-US" altLang="zh-CN" dirty="0"/>
              <a:t>SSO</a:t>
            </a:r>
            <a:endParaRPr lang="en-US" altLang="zh-CN" dirty="0"/>
          </a:p>
          <a:p>
            <a:pPr lvl="1"/>
            <a:r>
              <a:rPr lang="zh-CN" altLang="en-US" dirty="0"/>
              <a:t>同一账号，在多个系统中使用</a:t>
            </a:r>
            <a:endParaRPr lang="en-US" altLang="zh-CN" dirty="0"/>
          </a:p>
          <a:p>
            <a:pPr lvl="1"/>
            <a:r>
              <a:rPr lang="zh-CN" altLang="en-US" dirty="0"/>
              <a:t>微博的其他登录，淘宝、</a:t>
            </a:r>
            <a:r>
              <a:rPr lang="en-US" altLang="zh-CN" dirty="0"/>
              <a:t>QQ</a:t>
            </a:r>
            <a:r>
              <a:rPr lang="zh-CN" altLang="en-US" dirty="0"/>
              <a:t>等</a:t>
            </a:r>
            <a:endParaRPr lang="en-US" altLang="zh-CN" dirty="0"/>
          </a:p>
          <a:p>
            <a:endParaRPr lang="en-US" altLang="zh-CN" dirty="0"/>
          </a:p>
          <a:p>
            <a:r>
              <a:rPr lang="zh-CN" altLang="en-US" dirty="0"/>
              <a:t>身份联合</a:t>
            </a:r>
            <a:r>
              <a:rPr lang="en-US" altLang="zh-CN" dirty="0"/>
              <a:t>Identity Federation</a:t>
            </a:r>
            <a:endParaRPr lang="en-US" altLang="zh-CN" dirty="0"/>
          </a:p>
          <a:p>
            <a:pPr lvl="1"/>
            <a:r>
              <a:rPr lang="en-US" altLang="zh-CN" dirty="0"/>
              <a:t>2</a:t>
            </a:r>
            <a:r>
              <a:rPr lang="zh-CN" altLang="en-US"/>
              <a:t>个团体之间</a:t>
            </a:r>
            <a:r>
              <a:rPr lang="zh-CN" altLang="en-US" dirty="0"/>
              <a:t>的身份互认</a:t>
            </a:r>
            <a:endParaRPr lang="en-US" altLang="zh-CN" dirty="0"/>
          </a:p>
        </p:txBody>
      </p:sp>
      <p:pic>
        <p:nvPicPr>
          <p:cNvPr id="4" name="图片 3"/>
          <p:cNvPicPr>
            <a:picLocks noChangeAspect="1"/>
          </p:cNvPicPr>
          <p:nvPr/>
        </p:nvPicPr>
        <p:blipFill>
          <a:blip r:embed="rId1"/>
          <a:stretch>
            <a:fillRect/>
          </a:stretch>
        </p:blipFill>
        <p:spPr>
          <a:xfrm>
            <a:off x="7520780" y="-18892"/>
            <a:ext cx="3421881" cy="4262602"/>
          </a:xfrm>
          <a:prstGeom prst="rect">
            <a:avLst/>
          </a:prstGeom>
        </p:spPr>
      </p:pic>
      <p:sp>
        <p:nvSpPr>
          <p:cNvPr id="5" name="矩形 4"/>
          <p:cNvSpPr/>
          <p:nvPr/>
        </p:nvSpPr>
        <p:spPr>
          <a:xfrm>
            <a:off x="7936209" y="4387048"/>
            <a:ext cx="2373086" cy="7837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TTP</a:t>
            </a:r>
            <a:endParaRPr lang="zh-CN" altLang="en-US" dirty="0"/>
          </a:p>
        </p:txBody>
      </p:sp>
      <p:sp>
        <p:nvSpPr>
          <p:cNvPr id="6" name="矩形 5"/>
          <p:cNvSpPr/>
          <p:nvPr/>
        </p:nvSpPr>
        <p:spPr>
          <a:xfrm>
            <a:off x="6553723" y="6120394"/>
            <a:ext cx="1894115" cy="7837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Alice</a:t>
            </a:r>
            <a:endParaRPr lang="zh-CN" altLang="en-US" dirty="0"/>
          </a:p>
        </p:txBody>
      </p:sp>
      <p:sp>
        <p:nvSpPr>
          <p:cNvPr id="7" name="矩形 6"/>
          <p:cNvSpPr/>
          <p:nvPr/>
        </p:nvSpPr>
        <p:spPr>
          <a:xfrm>
            <a:off x="10041509" y="6139335"/>
            <a:ext cx="1894115" cy="7837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Bob</a:t>
            </a:r>
            <a:endParaRPr lang="zh-CN" altLang="en-US" dirty="0"/>
          </a:p>
        </p:txBody>
      </p:sp>
      <p:cxnSp>
        <p:nvCxnSpPr>
          <p:cNvPr id="8" name="直接箭头连接符 7"/>
          <p:cNvCxnSpPr>
            <a:stCxn id="5" idx="2"/>
            <a:endCxn id="6" idx="0"/>
          </p:cNvCxnSpPr>
          <p:nvPr/>
        </p:nvCxnSpPr>
        <p:spPr>
          <a:xfrm flipH="1">
            <a:off x="7500781" y="5170819"/>
            <a:ext cx="1621971" cy="949575"/>
          </a:xfrm>
          <a:prstGeom prst="straightConnector1">
            <a:avLst/>
          </a:prstGeom>
          <a:ln w="25400">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 idx="2"/>
            <a:endCxn id="7" idx="0"/>
          </p:cNvCxnSpPr>
          <p:nvPr/>
        </p:nvCxnSpPr>
        <p:spPr>
          <a:xfrm>
            <a:off x="9122752" y="5170819"/>
            <a:ext cx="1865815" cy="968516"/>
          </a:xfrm>
          <a:prstGeom prst="straightConnector1">
            <a:avLst/>
          </a:prstGeom>
          <a:ln w="25400">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6" idx="3"/>
            <a:endCxn id="7" idx="1"/>
          </p:cNvCxnSpPr>
          <p:nvPr/>
        </p:nvCxnSpPr>
        <p:spPr>
          <a:xfrm>
            <a:off x="8447838" y="6512280"/>
            <a:ext cx="1593671" cy="18941"/>
          </a:xfrm>
          <a:prstGeom prst="straightConnector1">
            <a:avLst/>
          </a:prstGeom>
          <a:ln w="25400">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587866" y="5626665"/>
            <a:ext cx="1581138" cy="369332"/>
          </a:xfrm>
          <a:prstGeom prst="rect">
            <a:avLst/>
          </a:prstGeom>
          <a:noFill/>
        </p:spPr>
        <p:txBody>
          <a:bodyPr wrap="none" rtlCol="0">
            <a:spAutoFit/>
          </a:bodyPr>
          <a:lstStyle/>
          <a:p>
            <a:r>
              <a:rPr lang="en-US" altLang="zh-CN" dirty="0"/>
              <a:t>Authentication</a:t>
            </a:r>
            <a:endParaRPr lang="zh-CN" altLang="en-US" dirty="0"/>
          </a:p>
        </p:txBody>
      </p:sp>
      <p:sp>
        <p:nvSpPr>
          <p:cNvPr id="12" name="文本框 11"/>
          <p:cNvSpPr txBox="1"/>
          <p:nvPr/>
        </p:nvSpPr>
        <p:spPr>
          <a:xfrm>
            <a:off x="9418743" y="5611161"/>
            <a:ext cx="1581138" cy="369332"/>
          </a:xfrm>
          <a:prstGeom prst="rect">
            <a:avLst/>
          </a:prstGeom>
          <a:noFill/>
        </p:spPr>
        <p:txBody>
          <a:bodyPr wrap="none" rtlCol="0">
            <a:spAutoFit/>
          </a:bodyPr>
          <a:lstStyle/>
          <a:p>
            <a:r>
              <a:rPr lang="en-US" altLang="zh-CN" dirty="0"/>
              <a:t>Authentication</a:t>
            </a:r>
            <a:endParaRPr lang="zh-CN" altLang="en-US" dirty="0"/>
          </a:p>
        </p:txBody>
      </p:sp>
      <p:sp>
        <p:nvSpPr>
          <p:cNvPr id="13" name="文本框 12"/>
          <p:cNvSpPr txBox="1"/>
          <p:nvPr/>
        </p:nvSpPr>
        <p:spPr>
          <a:xfrm>
            <a:off x="8488671" y="6185774"/>
            <a:ext cx="1581138" cy="369332"/>
          </a:xfrm>
          <a:prstGeom prst="rect">
            <a:avLst/>
          </a:prstGeom>
          <a:noFill/>
        </p:spPr>
        <p:txBody>
          <a:bodyPr wrap="none" rtlCol="0">
            <a:spAutoFit/>
          </a:bodyPr>
          <a:lstStyle/>
          <a:p>
            <a:r>
              <a:rPr lang="en-US" altLang="zh-CN" dirty="0"/>
              <a:t>Authentication</a:t>
            </a:r>
            <a:endParaRPr lang="zh-CN" altLang="en-US" dirty="0"/>
          </a:p>
        </p:txBody>
      </p:sp>
      <p:sp>
        <p:nvSpPr>
          <p:cNvPr id="14" name="矩形 13"/>
          <p:cNvSpPr/>
          <p:nvPr/>
        </p:nvSpPr>
        <p:spPr>
          <a:xfrm>
            <a:off x="7587866" y="3643053"/>
            <a:ext cx="3198121" cy="662812"/>
          </a:xfrm>
          <a:prstGeom prst="rect">
            <a:avLst/>
          </a:prstGeom>
          <a:noFill/>
          <a:ln>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SSO</a:t>
            </a:r>
            <a:r>
              <a:rPr lang="zh-CN" altLang="en-US" dirty="0"/>
              <a:t>的匿名</a:t>
            </a:r>
            <a:r>
              <a:rPr lang="en-US" altLang="zh-CN" dirty="0"/>
              <a:t>/</a:t>
            </a:r>
            <a:r>
              <a:rPr lang="zh-CN" altLang="en-US" dirty="0"/>
              <a:t>假名</a:t>
            </a:r>
            <a:endParaRPr lang="zh-CN" altLang="en-US" dirty="0"/>
          </a:p>
        </p:txBody>
      </p:sp>
      <p:sp>
        <p:nvSpPr>
          <p:cNvPr id="3" name="内容占位符 2"/>
          <p:cNvSpPr>
            <a:spLocks noGrp="1"/>
          </p:cNvSpPr>
          <p:nvPr>
            <p:ph idx="1"/>
          </p:nvPr>
        </p:nvSpPr>
        <p:spPr/>
        <p:txBody>
          <a:bodyPr/>
          <a:lstStyle/>
          <a:p>
            <a:r>
              <a:rPr lang="zh-CN" altLang="en-US" dirty="0"/>
              <a:t>举例</a:t>
            </a:r>
            <a:endParaRPr lang="en-US" altLang="zh-CN" dirty="0"/>
          </a:p>
          <a:p>
            <a:pPr lvl="1"/>
            <a:r>
              <a:rPr lang="zh-CN" altLang="en-US" dirty="0"/>
              <a:t>微信授权登录时中新建头像昵称</a:t>
            </a:r>
            <a:endParaRPr lang="en-US" altLang="zh-CN" dirty="0"/>
          </a:p>
          <a:p>
            <a:pPr lvl="1"/>
            <a:endParaRPr lang="en-US" altLang="zh-CN" dirty="0"/>
          </a:p>
          <a:p>
            <a:pPr lvl="1"/>
            <a:r>
              <a:rPr lang="zh-CN" altLang="en-US" dirty="0"/>
              <a:t>是不是真的匿名</a:t>
            </a:r>
            <a:r>
              <a:rPr lang="en-US" altLang="zh-CN" dirty="0"/>
              <a:t>/</a:t>
            </a:r>
            <a:r>
              <a:rPr lang="zh-CN" altLang="en-US" dirty="0"/>
              <a:t>假名？</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25174" y="2423603"/>
            <a:ext cx="3616386" cy="377550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其他方式的身份鉴别</a:t>
            </a:r>
            <a:endParaRPr lang="zh-CN" altLang="en-US" dirty="0"/>
          </a:p>
        </p:txBody>
      </p:sp>
      <p:sp>
        <p:nvSpPr>
          <p:cNvPr id="3" name="内容占位符 2"/>
          <p:cNvSpPr>
            <a:spLocks noGrp="1"/>
          </p:cNvSpPr>
          <p:nvPr>
            <p:ph idx="1"/>
          </p:nvPr>
        </p:nvSpPr>
        <p:spPr/>
        <p:txBody>
          <a:bodyPr/>
          <a:lstStyle/>
          <a:p>
            <a:r>
              <a:rPr lang="zh-CN" altLang="en-US" dirty="0"/>
              <a:t>多因素身份鉴别</a:t>
            </a:r>
            <a:endParaRPr lang="en-US" altLang="zh-CN" dirty="0"/>
          </a:p>
          <a:p>
            <a:pPr lvl="1"/>
            <a:r>
              <a:rPr lang="zh-CN" altLang="en-US" dirty="0"/>
              <a:t>网上银行的</a:t>
            </a:r>
            <a:r>
              <a:rPr lang="en-US" altLang="zh-CN" dirty="0"/>
              <a:t>USB Key</a:t>
            </a:r>
            <a:endParaRPr lang="en-US" altLang="zh-CN" dirty="0"/>
          </a:p>
          <a:p>
            <a:pPr lvl="1"/>
            <a:r>
              <a:rPr lang="zh-CN" altLang="en-US" dirty="0"/>
              <a:t>动态口令卡</a:t>
            </a:r>
            <a:endParaRPr lang="en-US" altLang="zh-CN" dirty="0"/>
          </a:p>
          <a:p>
            <a:r>
              <a:rPr lang="en-US" altLang="zh-CN" dirty="0"/>
              <a:t>Social Authentication</a:t>
            </a:r>
            <a:endParaRPr lang="en-US" altLang="zh-CN" dirty="0"/>
          </a:p>
          <a:p>
            <a:pPr lvl="1"/>
            <a:r>
              <a:rPr lang="zh-CN" altLang="en-US" dirty="0"/>
              <a:t>确认好友头像</a:t>
            </a:r>
            <a:endParaRPr lang="en-US" altLang="zh-CN" dirty="0"/>
          </a:p>
          <a:p>
            <a:pPr lvl="1"/>
            <a:r>
              <a:rPr lang="zh-CN" altLang="en-US" dirty="0"/>
              <a:t>用于</a:t>
            </a:r>
            <a:r>
              <a:rPr lang="en-US" altLang="zh-CN" dirty="0"/>
              <a:t>Emergency Authentication</a:t>
            </a:r>
            <a:endParaRPr lang="en-US" altLang="zh-CN" dirty="0"/>
          </a:p>
          <a:p>
            <a:r>
              <a:rPr lang="zh-CN" altLang="en-US" dirty="0"/>
              <a:t>生物特征识别方式</a:t>
            </a:r>
            <a:endParaRPr lang="en-US" altLang="zh-CN" dirty="0"/>
          </a:p>
        </p:txBody>
      </p:sp>
      <p:pic>
        <p:nvPicPr>
          <p:cNvPr id="4" name="图片 3"/>
          <p:cNvPicPr>
            <a:picLocks noChangeAspect="1"/>
          </p:cNvPicPr>
          <p:nvPr/>
        </p:nvPicPr>
        <p:blipFill>
          <a:blip r:embed="rId1"/>
          <a:stretch>
            <a:fillRect/>
          </a:stretch>
        </p:blipFill>
        <p:spPr>
          <a:xfrm>
            <a:off x="5531252" y="1845734"/>
            <a:ext cx="2381250" cy="4257675"/>
          </a:xfrm>
          <a:prstGeom prst="rect">
            <a:avLst/>
          </a:prstGeom>
        </p:spPr>
      </p:pic>
      <p:pic>
        <p:nvPicPr>
          <p:cNvPr id="5" name="Picture 2" descr="http://www.zhuoji.com/jiaocheng/UploadPic/2012-8/2012815102112586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0407" y="2809663"/>
            <a:ext cx="1171575" cy="2095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e.hiphotos.baidu.com/baike/c0%3Dbaike80%2C5%2C5%2C80%2C26/sign=756eabf75982b2b7b392319650c4a08a/5366d0160924ab184301d2c435fae6cd7a899e510fb313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6037" y="438017"/>
            <a:ext cx="2410157" cy="23174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基于可信设备的身份鉴别</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相比传统协议，将客户端划分为</a:t>
            </a:r>
            <a:endParaRPr lang="en-US" altLang="zh-CN" dirty="0"/>
          </a:p>
          <a:p>
            <a:pPr lvl="1"/>
            <a:r>
              <a:rPr lang="zh-CN" altLang="en-US" b="1" dirty="0"/>
              <a:t>人</a:t>
            </a:r>
            <a:r>
              <a:rPr lang="en-US" altLang="zh-CN" b="1" dirty="0"/>
              <a:t>+</a:t>
            </a:r>
            <a:r>
              <a:rPr lang="zh-CN" altLang="en-US" b="1"/>
              <a:t>可信设备</a:t>
            </a:r>
            <a:r>
              <a:rPr lang="zh-CN" altLang="en-US"/>
              <a:t>，进一步细化</a:t>
            </a:r>
            <a:endParaRPr lang="en-US" altLang="zh-CN" b="1" dirty="0"/>
          </a:p>
          <a:p>
            <a:r>
              <a:rPr lang="zh-CN" altLang="en-US" dirty="0"/>
              <a:t>手机验证码</a:t>
            </a:r>
            <a:endParaRPr lang="en-US" altLang="zh-CN" dirty="0"/>
          </a:p>
          <a:p>
            <a:pPr lvl="1"/>
            <a:r>
              <a:rPr lang="zh-CN" altLang="en-US" dirty="0"/>
              <a:t>验证手机号码</a:t>
            </a:r>
            <a:r>
              <a:rPr lang="en-US" altLang="zh-CN" dirty="0"/>
              <a:t>【SIM</a:t>
            </a:r>
            <a:r>
              <a:rPr lang="zh-CN" altLang="en-US" dirty="0"/>
              <a:t>卡作为可信设备</a:t>
            </a:r>
            <a:r>
              <a:rPr lang="en-US" altLang="zh-CN" dirty="0"/>
              <a:t>】</a:t>
            </a:r>
            <a:endParaRPr lang="en-US" altLang="zh-CN" dirty="0"/>
          </a:p>
          <a:p>
            <a:pPr lvl="1"/>
            <a:r>
              <a:rPr lang="zh-CN" altLang="en-US" dirty="0"/>
              <a:t>从而确认操作者的身份</a:t>
            </a:r>
            <a:endParaRPr lang="en-US" altLang="zh-CN" dirty="0"/>
          </a:p>
          <a:p>
            <a:pPr lvl="1"/>
            <a:endParaRPr lang="en-US" altLang="zh-CN" dirty="0"/>
          </a:p>
          <a:p>
            <a:r>
              <a:rPr lang="en-US" altLang="zh-CN" dirty="0"/>
              <a:t>Fast </a:t>
            </a:r>
            <a:r>
              <a:rPr lang="en-US" altLang="zh-CN" dirty="0" err="1"/>
              <a:t>IDentity</a:t>
            </a:r>
            <a:r>
              <a:rPr lang="en-US" altLang="zh-CN" dirty="0"/>
              <a:t> Online</a:t>
            </a:r>
            <a:endParaRPr lang="en-US" altLang="zh-CN" dirty="0"/>
          </a:p>
          <a:p>
            <a:pPr lvl="1"/>
            <a:r>
              <a:rPr lang="en-US" altLang="zh-CN" dirty="0"/>
              <a:t>FIDO</a:t>
            </a:r>
            <a:endParaRPr lang="en-US" altLang="zh-CN" dirty="0"/>
          </a:p>
          <a:p>
            <a:pPr lvl="2"/>
            <a:r>
              <a:rPr lang="zh-CN" altLang="en-US" dirty="0"/>
              <a:t>设备与信息系统之间</a:t>
            </a:r>
            <a:r>
              <a:rPr lang="en-US" altLang="zh-CN" dirty="0"/>
              <a:t>【</a:t>
            </a:r>
            <a:r>
              <a:rPr lang="zh-CN" altLang="en-US" dirty="0"/>
              <a:t>高安全强度的密码算法</a:t>
            </a:r>
            <a:r>
              <a:rPr lang="en-US" altLang="zh-CN" dirty="0"/>
              <a:t>】</a:t>
            </a:r>
            <a:endParaRPr lang="en-US" altLang="zh-CN" dirty="0"/>
          </a:p>
          <a:p>
            <a:pPr lvl="2"/>
            <a:r>
              <a:rPr lang="zh-CN" altLang="en-US" dirty="0"/>
              <a:t>设备与人之间</a:t>
            </a:r>
            <a:r>
              <a:rPr lang="en-US" altLang="zh-CN" dirty="0"/>
              <a:t>【</a:t>
            </a:r>
            <a:r>
              <a:rPr lang="zh-CN" altLang="en-US" dirty="0"/>
              <a:t>生物特征、口令等等</a:t>
            </a:r>
            <a:r>
              <a:rPr lang="en-US" altLang="zh-CN" dirty="0"/>
              <a:t>】</a:t>
            </a:r>
            <a:endParaRPr lang="en-US" altLang="zh-CN"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0" y="1996922"/>
            <a:ext cx="4572000" cy="486107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课程主要内容</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密码学基础</a:t>
            </a:r>
            <a:endParaRPr lang="en-US" altLang="zh-CN" dirty="0"/>
          </a:p>
          <a:p>
            <a:r>
              <a:rPr lang="zh-CN" altLang="en-US" dirty="0"/>
              <a:t>认证协议标准</a:t>
            </a:r>
            <a:endParaRPr lang="en-US" altLang="zh-CN" dirty="0"/>
          </a:p>
          <a:p>
            <a:r>
              <a:rPr lang="en-US" altLang="zh-CN" dirty="0"/>
              <a:t>PKI</a:t>
            </a:r>
            <a:r>
              <a:rPr lang="zh-CN" altLang="en-US" dirty="0"/>
              <a:t>系统原理</a:t>
            </a:r>
            <a:endParaRPr lang="en-US" altLang="zh-CN" dirty="0"/>
          </a:p>
          <a:p>
            <a:r>
              <a:rPr lang="zh-CN" altLang="en-US" dirty="0"/>
              <a:t>数字证书应用及安全增强</a:t>
            </a:r>
            <a:endParaRPr lang="en-US" altLang="zh-CN" dirty="0"/>
          </a:p>
          <a:p>
            <a:pPr lvl="1"/>
            <a:r>
              <a:rPr lang="zh-CN" altLang="en-US" dirty="0"/>
              <a:t>现实系统中数字证书的安全问题及解决方案</a:t>
            </a:r>
            <a:endParaRPr lang="en-US" altLang="zh-CN" dirty="0"/>
          </a:p>
          <a:p>
            <a:r>
              <a:rPr lang="zh-CN" altLang="en-US" dirty="0"/>
              <a:t>身份认证系统方案</a:t>
            </a:r>
            <a:endParaRPr lang="en-US" altLang="zh-CN" dirty="0"/>
          </a:p>
          <a:p>
            <a:pPr lvl="1"/>
            <a:r>
              <a:rPr lang="zh-CN" altLang="en-US" dirty="0"/>
              <a:t>常见</a:t>
            </a:r>
            <a:r>
              <a:rPr lang="en-US" altLang="zh-CN" dirty="0"/>
              <a:t>/</a:t>
            </a:r>
            <a:r>
              <a:rPr lang="zh-CN" altLang="en-US"/>
              <a:t>主流身份鉴别系统</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现实环境中的身份确认</a:t>
            </a:r>
            <a:endParaRPr lang="zh-CN" altLang="en-US" dirty="0"/>
          </a:p>
        </p:txBody>
      </p:sp>
      <p:sp>
        <p:nvSpPr>
          <p:cNvPr id="3" name="内容占位符 2"/>
          <p:cNvSpPr>
            <a:spLocks noGrp="1"/>
          </p:cNvSpPr>
          <p:nvPr>
            <p:ph idx="1"/>
          </p:nvPr>
        </p:nvSpPr>
        <p:spPr>
          <a:xfrm>
            <a:off x="1097280" y="1581912"/>
            <a:ext cx="3864187" cy="4626864"/>
          </a:xfrm>
        </p:spPr>
        <p:txBody>
          <a:bodyPr/>
          <a:lstStyle/>
          <a:p>
            <a:r>
              <a:rPr lang="zh-CN" altLang="en-US" dirty="0"/>
              <a:t>不认识的人？</a:t>
            </a:r>
            <a:endParaRPr lang="en-US" altLang="zh-CN" dirty="0"/>
          </a:p>
          <a:p>
            <a:pPr lvl="1"/>
            <a:r>
              <a:rPr lang="zh-CN" altLang="en-US" dirty="0"/>
              <a:t>第三方面对面介绍</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2364" y="2937932"/>
            <a:ext cx="3431080" cy="2964371"/>
          </a:xfrm>
          <a:prstGeom prst="rect">
            <a:avLst/>
          </a:prstGeom>
        </p:spPr>
      </p:pic>
      <p:grpSp>
        <p:nvGrpSpPr>
          <p:cNvPr id="11" name="组合 10"/>
          <p:cNvGrpSpPr/>
          <p:nvPr/>
        </p:nvGrpSpPr>
        <p:grpSpPr>
          <a:xfrm>
            <a:off x="6228080" y="1581912"/>
            <a:ext cx="5028110" cy="4626864"/>
            <a:chOff x="6228080" y="1581912"/>
            <a:chExt cx="5028110" cy="4626864"/>
          </a:xfrm>
        </p:grpSpPr>
        <p:sp>
          <p:nvSpPr>
            <p:cNvPr id="6" name="内容占位符 2"/>
            <p:cNvSpPr txBox="1"/>
            <p:nvPr/>
          </p:nvSpPr>
          <p:spPr>
            <a:xfrm>
              <a:off x="6228080" y="1581912"/>
              <a:ext cx="3864187" cy="4626864"/>
            </a:xfrm>
            <a:prstGeom prst="rect">
              <a:avLst/>
            </a:prstGeom>
          </p:spPr>
          <p:txBody>
            <a:bodyPr vert="horz" lIns="0" tIns="45720" rIns="0" bIns="45720" rtlCol="0">
              <a:normAutofit/>
            </a:bodyPr>
            <a:lstStyle>
              <a:lvl1pPr marL="457200" indent="-457200" algn="l" defTabSz="914400" rtl="0" eaLnBrk="1" latinLnBrk="0" hangingPunct="1">
                <a:lnSpc>
                  <a:spcPct val="110000"/>
                </a:lnSpc>
                <a:spcBef>
                  <a:spcPts val="1200"/>
                </a:spcBef>
                <a:spcAft>
                  <a:spcPts val="200"/>
                </a:spcAft>
                <a:buClr>
                  <a:schemeClr val="accent1"/>
                </a:buClr>
                <a:buSzPct val="100000"/>
                <a:buFont typeface="Arial" panose="020B0604020202090204" pitchFamily="34" charset="0"/>
                <a:buChar char="•"/>
                <a:defRPr sz="28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4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lvl="1"/>
              <a:endParaRPr lang="en-US" altLang="zh-CN" dirty="0"/>
            </a:p>
            <a:p>
              <a:pPr lvl="1"/>
              <a:r>
                <a:rPr lang="zh-CN" altLang="en-US" dirty="0"/>
                <a:t>基于证件</a:t>
              </a:r>
              <a:endParaRPr lang="zh-CN" altLang="en-US" dirty="0"/>
            </a:p>
          </p:txBody>
        </p:sp>
        <p:pic>
          <p:nvPicPr>
            <p:cNvPr id="7" name="图片 6"/>
            <p:cNvPicPr>
              <a:picLocks noChangeAspect="1"/>
            </p:cNvPicPr>
            <p:nvPr/>
          </p:nvPicPr>
          <p:blipFill>
            <a:blip r:embed="rId2"/>
            <a:stretch>
              <a:fillRect/>
            </a:stretch>
          </p:blipFill>
          <p:spPr>
            <a:xfrm>
              <a:off x="6228080" y="3098858"/>
              <a:ext cx="1983644" cy="1210675"/>
            </a:xfrm>
            <a:prstGeom prst="rect">
              <a:avLst/>
            </a:prstGeom>
          </p:spPr>
        </p:pic>
        <p:pic>
          <p:nvPicPr>
            <p:cNvPr id="8" name="Picture 4" descr="https://timgsa.baidu.com/timg?image&amp;quality=80&amp;size=b9999_10000&amp;sec=1599743598712&amp;di=b18f67d04c3d8b5dd145bd15e6cc0dae&amp;imgtype=0&amp;src=http%3A%2F%2F5b0988e595225.cdn.sohucs.com%2Fq_70%2Cc_zoom%2Cw_640%2Fimages%2F20180630%2Fd1ce336cd0954b8d95b0b60b8d34019a.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9134" y="2713892"/>
              <a:ext cx="2127354" cy="170622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1344" y="4463863"/>
              <a:ext cx="1458056" cy="1650013"/>
            </a:xfrm>
            <a:prstGeom prst="rect">
              <a:avLst/>
            </a:prstGeom>
          </p:spPr>
        </p:pic>
        <p:pic>
          <p:nvPicPr>
            <p:cNvPr id="10" name="Picture 2" descr="https://ss1.bdstatic.com/70cFvXSh_Q1YnxGkpoWK1HF6hhy/it/u=1912596317,1971234992&amp;fm=26&amp;g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6721" y="4712725"/>
              <a:ext cx="2419469" cy="145168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现实环境中的身份确认</a:t>
            </a:r>
            <a:endParaRPr lang="zh-CN" altLang="en-US" dirty="0"/>
          </a:p>
        </p:txBody>
      </p:sp>
      <p:sp>
        <p:nvSpPr>
          <p:cNvPr id="3" name="内容占位符 2"/>
          <p:cNvSpPr>
            <a:spLocks noGrp="1"/>
          </p:cNvSpPr>
          <p:nvPr>
            <p:ph idx="1"/>
          </p:nvPr>
        </p:nvSpPr>
        <p:spPr>
          <a:xfrm>
            <a:off x="1097280" y="1581912"/>
            <a:ext cx="3864187" cy="4626864"/>
          </a:xfrm>
        </p:spPr>
        <p:txBody>
          <a:bodyPr/>
          <a:lstStyle/>
          <a:p>
            <a:r>
              <a:rPr lang="zh-CN" altLang="en-US" dirty="0"/>
              <a:t>不认识的人？</a:t>
            </a:r>
            <a:endParaRPr lang="en-US" altLang="zh-CN" dirty="0"/>
          </a:p>
          <a:p>
            <a:pPr lvl="1"/>
            <a:r>
              <a:rPr lang="zh-CN" altLang="en-US" dirty="0"/>
              <a:t>基于信物</a:t>
            </a:r>
            <a:endParaRPr lang="zh-CN" altLang="en-US" dirty="0"/>
          </a:p>
          <a:p>
            <a:pPr lvl="1"/>
            <a:endParaRPr lang="en-US" altLang="zh-CN" dirty="0"/>
          </a:p>
        </p:txBody>
      </p:sp>
      <p:sp>
        <p:nvSpPr>
          <p:cNvPr id="6" name="内容占位符 2"/>
          <p:cNvSpPr txBox="1"/>
          <p:nvPr/>
        </p:nvSpPr>
        <p:spPr>
          <a:xfrm>
            <a:off x="6228080" y="1581912"/>
            <a:ext cx="3864187" cy="4626864"/>
          </a:xfrm>
          <a:prstGeom prst="rect">
            <a:avLst/>
          </a:prstGeom>
        </p:spPr>
        <p:txBody>
          <a:bodyPr vert="horz" lIns="0" tIns="45720" rIns="0" bIns="45720" rtlCol="0">
            <a:normAutofit/>
          </a:bodyPr>
          <a:lstStyle>
            <a:lvl1pPr marL="457200" indent="-457200" algn="l" defTabSz="914400" rtl="0" eaLnBrk="1" latinLnBrk="0" hangingPunct="1">
              <a:lnSpc>
                <a:spcPct val="110000"/>
              </a:lnSpc>
              <a:spcBef>
                <a:spcPts val="1200"/>
              </a:spcBef>
              <a:spcAft>
                <a:spcPts val="200"/>
              </a:spcAft>
              <a:buClr>
                <a:schemeClr val="accent1"/>
              </a:buClr>
              <a:buSzPct val="100000"/>
              <a:buFont typeface="Arial" panose="020B0604020202090204" pitchFamily="34" charset="0"/>
              <a:buChar char="•"/>
              <a:defRPr sz="28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4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110000"/>
              </a:lnSpc>
              <a:spcBef>
                <a:spcPts val="200"/>
              </a:spcBef>
              <a:spcAft>
                <a:spcPts val="400"/>
              </a:spcAft>
              <a:buClr>
                <a:schemeClr val="accent1"/>
              </a:buClr>
              <a:buFont typeface="Calibri" panose="020F0502020204030204" pitchFamily="34" charset="0"/>
              <a:buChar char="◦"/>
              <a:defRPr sz="20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lvl="1"/>
            <a:endParaRPr lang="en-US" altLang="zh-CN" dirty="0"/>
          </a:p>
          <a:p>
            <a:pPr lvl="1"/>
            <a:r>
              <a:rPr lang="zh-CN" altLang="en-US"/>
              <a:t>基于暗号</a:t>
            </a:r>
            <a:endParaRPr lang="zh-CN" altLang="en-US" dirty="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9230" y="2669182"/>
            <a:ext cx="1727174" cy="1779250"/>
          </a:xfrm>
          <a:prstGeom prst="rect">
            <a:avLst/>
          </a:prstGeom>
        </p:spPr>
      </p:pic>
      <p:grpSp>
        <p:nvGrpSpPr>
          <p:cNvPr id="4" name="组合 3"/>
          <p:cNvGrpSpPr/>
          <p:nvPr/>
        </p:nvGrpSpPr>
        <p:grpSpPr>
          <a:xfrm>
            <a:off x="2358265" y="2322372"/>
            <a:ext cx="3548082" cy="4252120"/>
            <a:chOff x="8437332" y="1956656"/>
            <a:chExt cx="3548082" cy="4252120"/>
          </a:xfrm>
        </p:grpSpPr>
        <p:grpSp>
          <p:nvGrpSpPr>
            <p:cNvPr id="16" name="组合 15"/>
            <p:cNvGrpSpPr/>
            <p:nvPr/>
          </p:nvGrpSpPr>
          <p:grpSpPr>
            <a:xfrm>
              <a:off x="8437332" y="4448432"/>
              <a:ext cx="3548082" cy="1760344"/>
              <a:chOff x="6561354" y="3077482"/>
              <a:chExt cx="3988661" cy="2585995"/>
            </a:xfrm>
          </p:grpSpPr>
          <p:grpSp>
            <p:nvGrpSpPr>
              <p:cNvPr id="17" name="组合 16"/>
              <p:cNvGrpSpPr/>
              <p:nvPr/>
            </p:nvGrpSpPr>
            <p:grpSpPr>
              <a:xfrm>
                <a:off x="6561354" y="3306450"/>
                <a:ext cx="3988661" cy="2357027"/>
                <a:chOff x="6942447" y="4479513"/>
                <a:chExt cx="3484443" cy="1888305"/>
              </a:xfrm>
            </p:grpSpPr>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447" y="4479513"/>
                  <a:ext cx="1562435" cy="1880947"/>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1335" y="4510753"/>
                  <a:ext cx="1835555" cy="1857065"/>
                </a:xfrm>
                <a:prstGeom prst="rect">
                  <a:avLst/>
                </a:prstGeom>
              </p:spPr>
            </p:pic>
          </p:grpSp>
          <p:sp>
            <p:nvSpPr>
              <p:cNvPr id="18" name="文本框 17"/>
              <p:cNvSpPr txBox="1"/>
              <p:nvPr/>
            </p:nvSpPr>
            <p:spPr>
              <a:xfrm>
                <a:off x="7132452" y="3077482"/>
                <a:ext cx="646331" cy="369332"/>
              </a:xfrm>
              <a:prstGeom prst="rect">
                <a:avLst/>
              </a:prstGeom>
              <a:noFill/>
            </p:spPr>
            <p:txBody>
              <a:bodyPr wrap="none" rtlCol="0">
                <a:spAutoFit/>
              </a:bodyPr>
              <a:lstStyle/>
              <a:p>
                <a:r>
                  <a:rPr lang="zh-CN" altLang="en-US" dirty="0"/>
                  <a:t>鱼符</a:t>
                </a:r>
                <a:endParaRPr lang="zh-CN" altLang="en-US" dirty="0"/>
              </a:p>
            </p:txBody>
          </p:sp>
          <p:sp>
            <p:nvSpPr>
              <p:cNvPr id="19" name="文本框 18"/>
              <p:cNvSpPr txBox="1"/>
              <p:nvPr/>
            </p:nvSpPr>
            <p:spPr>
              <a:xfrm>
                <a:off x="9222662" y="3077815"/>
                <a:ext cx="646331" cy="369332"/>
              </a:xfrm>
              <a:prstGeom prst="rect">
                <a:avLst/>
              </a:prstGeom>
              <a:noFill/>
            </p:spPr>
            <p:txBody>
              <a:bodyPr wrap="none" rtlCol="0">
                <a:spAutoFit/>
              </a:bodyPr>
              <a:lstStyle/>
              <a:p>
                <a:r>
                  <a:rPr lang="zh-CN" altLang="en-US" dirty="0"/>
                  <a:t>龟符</a:t>
                </a:r>
                <a:endParaRPr lang="zh-CN" altLang="en-US" dirty="0"/>
              </a:p>
            </p:txBody>
          </p:sp>
        </p:grpSp>
        <p:pic>
          <p:nvPicPr>
            <p:cNvPr id="7170" name="Picture 2" descr="https://gimg2.baidu.com/image_search/src=http%3A%2F%2Foss02.bihu.com%2Fimage%2F20200213%2F085d6553c9dbec3e1593a54503b89ff1_GQ3TIKRTGI2A.jpg&amp;refer=http%3A%2F%2Foss02.bihu.com&amp;app=2002&amp;size=f9999,10000&amp;q=a80&amp;n=0&amp;g=0n&amp;fmt=jpeg?sec=1633499625&amp;t=97d6e7afd723a9ec9664cb4938815e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348" y="2286000"/>
              <a:ext cx="2599232" cy="1776691"/>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9873533" y="1956656"/>
              <a:ext cx="646331" cy="369332"/>
            </a:xfrm>
            <a:prstGeom prst="rect">
              <a:avLst/>
            </a:prstGeom>
            <a:noFill/>
          </p:spPr>
          <p:txBody>
            <a:bodyPr wrap="none" rtlCol="0">
              <a:spAutoFit/>
            </a:bodyPr>
            <a:lstStyle/>
            <a:p>
              <a:r>
                <a:rPr lang="zh-CN" altLang="en-US" dirty="0"/>
                <a:t>虎符</a:t>
              </a:r>
              <a:endParaRPr lang="zh-CN" altLang="en-US" dirty="0"/>
            </a:p>
          </p:txBody>
        </p:sp>
      </p:grpSp>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3610" y="2691704"/>
            <a:ext cx="1721372" cy="2524897"/>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82568" y="2760256"/>
            <a:ext cx="2935338" cy="2387792"/>
          </a:xfrm>
          <a:prstGeom prst="rect">
            <a:avLst/>
          </a:prstGeom>
        </p:spPr>
      </p:pic>
    </p:spTree>
  </p:cSld>
  <p:clrMapOvr>
    <a:masterClrMapping/>
  </p:clrMapOvr>
</p:sld>
</file>

<file path=ppt/tags/tag1.xml><?xml version="1.0" encoding="utf-8"?>
<p:tagLst xmlns:p="http://schemas.openxmlformats.org/presentationml/2006/main">
  <p:tag name="COMMONDATA" val="eyJoZGlkIjoiODY3NGRlYjJlZTFhOWI0OWU5MGJlZmY3M2E4YjAyZWEifQ=="/>
</p:tagLst>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9809</Words>
  <Application>WPS 演示</Application>
  <PresentationFormat>宽屏</PresentationFormat>
  <Paragraphs>833</Paragraphs>
  <Slides>79</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79</vt:i4>
      </vt:variant>
    </vt:vector>
  </HeadingPairs>
  <TitlesOfParts>
    <vt:vector size="96" baseType="lpstr">
      <vt:lpstr>Arial</vt:lpstr>
      <vt:lpstr>宋体</vt:lpstr>
      <vt:lpstr>Wingdings</vt:lpstr>
      <vt:lpstr>Calibri</vt:lpstr>
      <vt:lpstr>Helvetica Neue</vt:lpstr>
      <vt:lpstr>汉仪书宋二KW</vt:lpstr>
      <vt:lpstr>Calibri Light</vt:lpstr>
      <vt:lpstr>微软雅黑</vt:lpstr>
      <vt:lpstr>汉仪旗黑</vt:lpstr>
      <vt:lpstr>宋体</vt:lpstr>
      <vt:lpstr>Arial Unicode MS</vt:lpstr>
      <vt:lpstr>Times New Roman</vt:lpstr>
      <vt:lpstr>!Neo'k Oz Handicraft</vt:lpstr>
      <vt:lpstr>苹方-简</vt:lpstr>
      <vt:lpstr>Arial</vt:lpstr>
      <vt:lpstr>回顾</vt:lpstr>
      <vt:lpstr>PBrush</vt:lpstr>
      <vt:lpstr>网络认证技术</vt:lpstr>
      <vt:lpstr>任课教师</vt:lpstr>
      <vt:lpstr>课程基本信息</vt:lpstr>
      <vt:lpstr>网络认证技术—导言</vt:lpstr>
      <vt:lpstr>网络认证的需求？</vt:lpstr>
      <vt:lpstr>什么是网络认证？</vt:lpstr>
      <vt:lpstr>现实环境中的身份确认</vt:lpstr>
      <vt:lpstr>现实环境中的身份确认</vt:lpstr>
      <vt:lpstr>现实环境中的身份确认</vt:lpstr>
      <vt:lpstr>现实环境的身份确认</vt:lpstr>
      <vt:lpstr>什么是网络认证？</vt:lpstr>
      <vt:lpstr>什么是网络认证？</vt:lpstr>
      <vt:lpstr>什么是网络认证？</vt:lpstr>
      <vt:lpstr>你知道的网络认证有什么？</vt:lpstr>
      <vt:lpstr>你知道的网络认证有什么？</vt:lpstr>
      <vt:lpstr>常见的网络认证形式</vt:lpstr>
      <vt:lpstr>本课程内容</vt:lpstr>
      <vt:lpstr>“认证”的概念</vt:lpstr>
      <vt:lpstr>相关概念</vt:lpstr>
      <vt:lpstr>鉴别是什么？</vt:lpstr>
      <vt:lpstr>Authentication的基本方法</vt:lpstr>
      <vt:lpstr>口令——最基本的鉴别方式</vt:lpstr>
      <vt:lpstr>基于口令的鉴别</vt:lpstr>
      <vt:lpstr>口令的问题</vt:lpstr>
      <vt:lpstr>从口令到对称密码算法</vt:lpstr>
      <vt:lpstr>口令与密码</vt:lpstr>
      <vt:lpstr>密码算法</vt:lpstr>
      <vt:lpstr>对称密码算法</vt:lpstr>
      <vt:lpstr>一种最Naïve的用法</vt:lpstr>
      <vt:lpstr>对称密码算法不适合于大规模使用</vt:lpstr>
      <vt:lpstr>密码算法与网络安全</vt:lpstr>
      <vt:lpstr>在网络安全中应用密码学原理</vt:lpstr>
      <vt:lpstr>密码算法与网络认证/身份鉴别协议</vt:lpstr>
      <vt:lpstr>从对称密码算法到非对称密码算法/PKI</vt:lpstr>
      <vt:lpstr>非对称算法/公钥算法</vt:lpstr>
      <vt:lpstr>非对称算法/公钥算法</vt:lpstr>
      <vt:lpstr>从非对称算法到PKI</vt:lpstr>
      <vt:lpstr>从非对称算法到PKI</vt:lpstr>
      <vt:lpstr>什么是PKI？</vt:lpstr>
      <vt:lpstr>澄清概念</vt:lpstr>
      <vt:lpstr>数字证书—Certificate</vt:lpstr>
      <vt:lpstr>CA-Certification Authority</vt:lpstr>
      <vt:lpstr>相互关系示意图</vt:lpstr>
      <vt:lpstr>课程内容</vt:lpstr>
      <vt:lpstr>PKI中的身份鉴别</vt:lpstr>
      <vt:lpstr>认证与标识</vt:lpstr>
      <vt:lpstr>Identity &amp; Identification</vt:lpstr>
      <vt:lpstr>Authentication与Identification的关系</vt:lpstr>
      <vt:lpstr>各种各样的标识体系</vt:lpstr>
      <vt:lpstr>标识的常见要求</vt:lpstr>
      <vt:lpstr>可能存在的其它要求—标识体系</vt:lpstr>
      <vt:lpstr>PKI能够提供什么？</vt:lpstr>
      <vt:lpstr>真实性（身份标识与认证）</vt:lpstr>
      <vt:lpstr>完整性</vt:lpstr>
      <vt:lpstr>机密性</vt:lpstr>
      <vt:lpstr>非否认</vt:lpstr>
      <vt:lpstr>时间戳</vt:lpstr>
      <vt:lpstr>一般的证书产生流程</vt:lpstr>
      <vt:lpstr>PKI是基础设施</vt:lpstr>
      <vt:lpstr>PKI就在我们身边</vt:lpstr>
      <vt:lpstr>各种实例（一）</vt:lpstr>
      <vt:lpstr>各种实例（二）</vt:lpstr>
      <vt:lpstr>各种实例（三）</vt:lpstr>
      <vt:lpstr>中国的PKI建设(1)</vt:lpstr>
      <vt:lpstr>中国的PKI建设(2)</vt:lpstr>
      <vt:lpstr>国内外的PKI相关立法</vt:lpstr>
      <vt:lpstr>国内外的PKI相关立法</vt:lpstr>
      <vt:lpstr>《中华人民共和国电子签名法》</vt:lpstr>
      <vt:lpstr>PKI典型应用——TLS协议</vt:lpstr>
      <vt:lpstr>TLS协议</vt:lpstr>
      <vt:lpstr>匿名的另一种需求</vt:lpstr>
      <vt:lpstr>PKI系统的改进方案 ——学科还在继续发展</vt:lpstr>
      <vt:lpstr>PKI系统的改进方案</vt:lpstr>
      <vt:lpstr>网络身份鉴别中其他需要</vt:lpstr>
      <vt:lpstr>单点登录Single Sign-On</vt:lpstr>
      <vt:lpstr>SSO的匿名/假名</vt:lpstr>
      <vt:lpstr>其他方式的身份鉴别</vt:lpstr>
      <vt:lpstr>基于可信设备的身份鉴别</vt:lpstr>
      <vt:lpstr>课程主要内容</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网络认证技术</dc:title>
  <dc:creator>wqx</dc:creator>
  <cp:lastModifiedBy>李浩宇</cp:lastModifiedBy>
  <cp:revision>167</cp:revision>
  <dcterms:created xsi:type="dcterms:W3CDTF">2024-01-12T07:31:33Z</dcterms:created>
  <dcterms:modified xsi:type="dcterms:W3CDTF">2024-01-12T07:31:33Z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D3EEA9D5EDF240278B2C1A810AB324EB_12</vt:lpwstr>
  </property>
  <property fmtid="{D5CDD505-2E9C-101B-9397-08002B2CF9AE}" pid="3" name="KSOProductBuildVer">
    <vt:lpwstr>2052-6.4.0.8550</vt:lpwstr>
  </property>
</Properties>
</file>